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70" r:id="rId5"/>
    <p:sldId id="278" r:id="rId6"/>
    <p:sldId id="286" r:id="rId7"/>
    <p:sldId id="285" r:id="rId8"/>
    <p:sldId id="287" r:id="rId9"/>
    <p:sldId id="309" r:id="rId10"/>
    <p:sldId id="290" r:id="rId11"/>
    <p:sldId id="292" r:id="rId12"/>
    <p:sldId id="293" r:id="rId13"/>
    <p:sldId id="291" r:id="rId14"/>
    <p:sldId id="295" r:id="rId15"/>
    <p:sldId id="301" r:id="rId16"/>
    <p:sldId id="302" r:id="rId17"/>
    <p:sldId id="303" r:id="rId18"/>
    <p:sldId id="310" r:id="rId19"/>
    <p:sldId id="305" r:id="rId20"/>
  </p:sldIdLst>
  <p:sldSz cx="2990850" cy="2990850"/>
  <p:notesSz cx="6858000" cy="9144000"/>
  <p:defaultTextStyle>
    <a:defPPr>
      <a:defRPr lang="fr-FR"/>
    </a:defPPr>
    <a:lvl1pPr marL="0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1pPr>
    <a:lvl2pPr marL="351678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2pPr>
    <a:lvl3pPr marL="703356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3pPr>
    <a:lvl4pPr marL="1055035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4pPr>
    <a:lvl5pPr marL="1406713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5pPr>
    <a:lvl6pPr marL="1758391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6pPr>
    <a:lvl7pPr marL="2110069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7pPr>
    <a:lvl8pPr marL="2461748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8pPr>
    <a:lvl9pPr marL="2813426" algn="l" defTabSz="703356" rtl="0" eaLnBrk="1" latinLnBrk="0" hangingPunct="1">
      <a:defRPr sz="13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7F2F9EA8-A1BB-4AD7-BC0E-AFB9829608E9}">
          <p14:sldIdLst>
            <p14:sldId id="270"/>
          </p14:sldIdLst>
        </p14:section>
        <p14:section name="Overall experience (carousel)" id="{74172862-7F14-456E-BC6D-FEC9FBCE81DB}">
          <p14:sldIdLst>
            <p14:sldId id="278"/>
          </p14:sldIdLst>
        </p14:section>
        <p14:section name="Access (animation)" id="{ACB37642-B20C-4961-8384-EFBAAB527BA6}">
          <p14:sldIdLst>
            <p14:sldId id="286"/>
            <p14:sldId id="285"/>
            <p14:sldId id="287"/>
            <p14:sldId id="309"/>
            <p14:sldId id="290"/>
          </p14:sldIdLst>
        </p14:section>
        <p14:section name="Last appointment" id="{420D261C-3465-4283-8A73-87E225A62DA5}">
          <p14:sldIdLst>
            <p14:sldId id="292"/>
            <p14:sldId id="293"/>
            <p14:sldId id="291"/>
          </p14:sldIdLst>
        </p14:section>
        <p14:section name="When GP practice is closed" id="{B0CBE043-58FC-4EFE-903A-D3595C340AD0}">
          <p14:sldIdLst>
            <p14:sldId id="295"/>
            <p14:sldId id="301"/>
          </p14:sldIdLst>
        </p14:section>
        <p14:section name="Pharmacy" id="{82BA9537-5275-4379-8EDF-B3506E947629}">
          <p14:sldIdLst>
            <p14:sldId id="302"/>
            <p14:sldId id="303"/>
          </p14:sldIdLst>
        </p14:section>
        <p14:section name="Dentistry" id="{0F8F6B2E-D6CA-4ED1-B59C-16BD0713B5F1}">
          <p14:sldIdLst>
            <p14:sldId id="310"/>
          </p14:sldIdLst>
        </p14:section>
        <p14:section name="Outro" id="{91970E2B-79BE-4924-A52E-BE42EC7F33B5}">
          <p14:sldIdLst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2" pos="942" userDrawn="1">
          <p15:clr>
            <a:srgbClr val="A4A3A4"/>
          </p15:clr>
        </p15:guide>
        <p15:guide id="3" orient="horz" pos="942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35C810-7990-DADE-90FE-F68555A4B495}" name="Vicki Bolton" initials="VB" userId="S::Vicki.Bolton@ipsos.com::25864adb-fa9e-4fcb-b8db-b0dd02e1ee82" providerId="AD"/>
  <p188:author id="{30F29026-DF6C-CC20-9E7A-6B22D6DD7274}" name="Nina Makojnik" initials="NM" userId="S::Nina.Makojnik@england.nhs.uk::de84b4a8-0972-436d-897d-c181300ead3f" providerId="AD"/>
  <p188:author id="{EDBBB44D-DEA8-C017-D3CF-A35F9485B2DA}" name="Alicia May" initials="AM" userId="S::Alicia.May@ipsos.com::915526aa-6072-4647-b50f-a42e658b48aa" providerId="AD"/>
  <p188:author id="{CC542156-887B-834B-D1F8-7356075A299A}" name="Richard Ashworth" initials="RA" userId="S::richard.ashworth@england.nhs.uk::f6d67b0f-78c6-418d-bd48-96fa5971dcb5" providerId="AD"/>
  <p188:author id="{588E2684-D402-31E1-F9D4-07AF328C146D}" name="Rachel Williams" initials="RW" userId="S::Rachel.Williams@Ipsos.com::83788b9c-359d-4d78-afb7-f1cbf12a6566" providerId="AD"/>
  <p188:author id="{918A76A5-266B-D879-2545-074390FA7F5C}" name="Rachel Williams" initials="RW" userId="S::rachel.williams@Ipsos.com::83788b9c-359d-4d78-afb7-f1cbf12a6566" providerId="AD"/>
  <p188:author id="{0201A8BE-AFF3-DA62-A73D-E06BE25870F7}" name="Ian Jarvis" initials="IJ" userId="S::ian.jarvis@Ipsos.com::a54f3c8d-0636-4256-854d-3f4af7ebf693" providerId="AD"/>
  <p188:author id="{67EBAEDF-986C-613A-7B80-49D26066C945}" name="Ian Jarvis" initials="IJ" userId="S::Ian.Jarvis@Ipsos.com::a54f3c8d-0636-4256-854d-3f4af7ebf6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CA1F11-082D-486A-A8D9-EA14FE201280}" v="14" dt="2025-06-09T15:51:23.8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4" autoAdjust="0"/>
    <p:restoredTop sz="94737" autoAdjust="0"/>
  </p:normalViewPr>
  <p:slideViewPr>
    <p:cSldViewPr snapToGrid="0" showGuides="1">
      <p:cViewPr varScale="1">
        <p:scale>
          <a:sx n="223" d="100"/>
          <a:sy n="223" d="100"/>
        </p:scale>
        <p:origin x="2940" y="168"/>
      </p:cViewPr>
      <p:guideLst>
        <p:guide pos="942"/>
        <p:guide orient="horz" pos="9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206478250543496"/>
          <c:y val="4.2045176401845057E-3"/>
          <c:w val="0.39943292471271707"/>
          <c:h val="0.991590964719631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numFmt formatCode="0\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6000" tIns="0" rIns="36000" bIns="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… of contacting GP
practice on last occasion</c:v>
                </c:pt>
                <c:pt idx="1">
                  <c:v>… of GP practice</c:v>
                </c:pt>
                <c:pt idx="2">
                  <c:v>… of NHS services
when GP practice closed</c:v>
                </c:pt>
                <c:pt idx="3">
                  <c:v>… of using
pharmacy services</c:v>
                </c:pt>
                <c:pt idx="4">
                  <c:v>… of NHS dental services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70</c:v>
                </c:pt>
                <c:pt idx="1">
                  <c:v>75</c:v>
                </c:pt>
                <c:pt idx="2">
                  <c:v>57</c:v>
                </c:pt>
                <c:pt idx="3">
                  <c:v>88</c:v>
                </c:pt>
                <c:pt idx="4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77-4F16-B367-A6C6E96007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9C7EB"/>
            </a:solidFill>
          </c:spPr>
          <c:invertIfNegative val="0"/>
          <c:dLbls>
            <c:numFmt formatCode="0\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… of contacting GP
practice on last occasion</c:v>
                </c:pt>
                <c:pt idx="1">
                  <c:v>… of GP practice</c:v>
                </c:pt>
                <c:pt idx="2">
                  <c:v>… of NHS services
when GP practice closed</c:v>
                </c:pt>
                <c:pt idx="3">
                  <c:v>… of using
pharmacy services</c:v>
                </c:pt>
                <c:pt idx="4">
                  <c:v>… of NHS dental services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67</c:v>
                </c:pt>
                <c:pt idx="1">
                  <c:v>74</c:v>
                </c:pt>
                <c:pt idx="2">
                  <c:v>56</c:v>
                </c:pt>
                <c:pt idx="3">
                  <c:v>87</c:v>
                </c:pt>
                <c:pt idx="4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2C-4A58-A59F-CF8B5B0D4D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10"/>
        <c:axId val="1081669199"/>
        <c:axId val="1081669679"/>
      </c:barChart>
      <c:catAx>
        <c:axId val="108166919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7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669679"/>
        <c:crosses val="autoZero"/>
        <c:auto val="1"/>
        <c:lblAlgn val="ctr"/>
        <c:lblOffset val="100"/>
        <c:noMultiLvlLbl val="0"/>
      </c:catAx>
      <c:valAx>
        <c:axId val="1081669679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081669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7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D1-4F12-B603-DD12822C8757}"/>
              </c:ext>
            </c:extLst>
          </c:dPt>
          <c:dPt>
            <c:idx val="1"/>
            <c:bubble3D val="0"/>
            <c:spPr>
              <a:solidFill>
                <a:srgbClr val="003087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9D1-4F12-B603-DD12822C8757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D1-4F12-B603-DD12822C8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255162409942677"/>
          <c:y val="7.0735439708480868E-2"/>
          <c:w val="0.31181030701754386"/>
          <c:h val="0.858529120583038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5C54C39-9351-41E2-B2C4-FC203464266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aseline="15000" dirty="0"/>
                      <a:t>| </a:t>
                    </a:r>
                    <a:fld id="{02D90A98-628E-4C2A-B0D8-779CA5E5154D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{02D90A98-628E-4C2A-B0D8-779CA5E5154D}</c15:txfldGUID>
                      <c15:f>Sheet1!$C$2</c15:f>
                      <c15:dlblFieldTableCache>
                        <c:ptCount val="1"/>
                        <c:pt idx="0">
                          <c:v>47%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4-C5F9-49A5-AF7A-EF755A20E34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649E358-848D-4155-95AE-BBFC2068065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aseline="15000" dirty="0"/>
                      <a:t>| </a:t>
                    </a:r>
                    <a:fld id="{DA1335B5-35D7-4FCA-B9F2-E57CFAC7D010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{DA1335B5-35D7-4FCA-B9F2-E57CFAC7D010}</c15:txfldGUID>
                      <c15:f>Sheet1!$C$3</c15:f>
                      <c15:dlblFieldTableCache>
                        <c:ptCount val="1"/>
                        <c:pt idx="0">
                          <c:v>24%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5-C5F9-49A5-AF7A-EF755A20E34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D8F8515-05EF-4045-969C-2245BFA2901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aseline="15000" dirty="0"/>
                      <a:t>| </a:t>
                    </a:r>
                    <a:fld id="{A5C31869-C117-4179-B350-8CE63BC0B3EA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{A5C31869-C117-4179-B350-8CE63BC0B3EA}</c15:txfldGUID>
                      <c15:f>Sheet1!$C$4</c15:f>
                      <c15:dlblFieldTableCache>
                        <c:ptCount val="1"/>
                        <c:pt idx="0">
                          <c:v>16%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6-C5F9-49A5-AF7A-EF755A20E34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8AE558D-7AF9-4700-8C31-A805DED21060}" type="VALUE">
                      <a:rPr lang="en-US" smtClean="0"/>
                      <a:pPr/>
                      <a:t>[VALUE]</a:t>
                    </a:fld>
                    <a:r>
                      <a:rPr lang="en-US" baseline="0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15000" dirty="0"/>
                      <a:t> </a:t>
                    </a:r>
                    <a:fld id="{E1545F11-8AE6-4264-8762-0AE32C472504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{E1545F11-8AE6-4264-8762-0AE32C472504}</c15:txfldGUID>
                      <c15:f>Sheet1!$C$5</c15:f>
                      <c15:dlblFieldTableCache>
                        <c:ptCount val="1"/>
                        <c:pt idx="0">
                          <c:v>13%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7-C5F9-49A5-AF7A-EF755A20E34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ACE6FE9-CCF7-4C3A-97D1-D99050D3C28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15000" dirty="0"/>
                      <a:t> </a:t>
                    </a:r>
                    <a:fld id="{68C37F63-82FC-49FB-B4F9-5D37B0B5FEAD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{68C37F63-82FC-49FB-B4F9-5D37B0B5FEAD}</c15:txfldGUID>
                      <c15:f>Sheet1!$C$6</c15:f>
                      <c15:dlblFieldTableCache>
                        <c:ptCount val="1"/>
                        <c:pt idx="0">
                          <c:v>12%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1-C5F9-49A5-AF7A-EF755A20E34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D9F4E5D-1848-42D5-8F00-D9801F693F0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15000" dirty="0"/>
                      <a:t> </a:t>
                    </a:r>
                    <a:fld id="{A65EC1EA-EDB7-488A-9AA3-9A80BF8FB120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{A65EC1EA-EDB7-488A-9AA3-9A80BF8FB120}</c15:txfldGUID>
                      <c15:f>Sheet1!$C$7</c15:f>
                      <c15:dlblFieldTableCache>
                        <c:ptCount val="1"/>
                        <c:pt idx="0">
                          <c:v>8%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8-C5F9-49A5-AF7A-EF755A20E34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FEA6B6B-A214-4EF4-B3FB-35BD872C3D4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15000" dirty="0"/>
                      <a:t> </a:t>
                    </a:r>
                    <a:fld id="{61547509-236B-49C8-B068-0A8B93828DC1}" type="CELLREF">
                      <a:rPr lang="en-US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{61547509-236B-49C8-B068-0A8B93828DC1}</c15:txfldGUID>
                      <c15:f>Sheet1!$C$8</c15:f>
                      <c15:dlblFieldTableCache>
                        <c:ptCount val="1"/>
                        <c:pt idx="0">
                          <c:v>6%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9-C5F9-49A5-AF7A-EF755A20E34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7F2A41A8-4312-4A35-BDB6-ECC27076370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15000" dirty="0"/>
                      <a:t> </a:t>
                    </a:r>
                    <a:fld id="{9A64F6CC-C48D-4372-A875-8ED5DF63C2C1}" type="CELLREF">
                      <a:rPr lang="en-US" sz="800" b="0" baseline="15000" smtClean="0">
                        <a:solidFill>
                          <a:srgbClr val="99C7EB"/>
                        </a:solidFill>
                      </a:rPr>
                      <a:pPr/>
                      <a:t>[CELLREF]</a:t>
                    </a:fld>
                    <a:endParaRPr lang="en-US" baseline="15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{9A64F6CC-C48D-4372-A875-8ED5DF63C2C1}</c15:txfldGUID>
                      <c15:f>Sheet1!$C$9</c15:f>
                      <c15:dlblFieldTableCache>
                        <c:ptCount val="1"/>
                        <c:pt idx="0">
                          <c:v>5%</c:v>
                        </c:pt>
                      </c15:dlblFieldTableCache>
                    </c15:dlblFTEntry>
                  </c15:dlblFieldTable>
                  <c15:showDataLabelsRange val="1"/>
                </c:ext>
                <c:ext xmlns:c16="http://schemas.microsoft.com/office/drawing/2014/chart" uri="{C3380CC4-5D6E-409C-BE32-E72D297353CC}">
                  <c16:uniqueId val="{00000003-C5F9-49A5-AF7A-EF755A20E34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A12FCBFA-5F3A-4EFB-8FCF-A8E40C789AF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  <a:r>
                      <a:rPr lang="en-US" b="0" baseline="15000" dirty="0"/>
                      <a:t>|</a:t>
                    </a:r>
                    <a:r>
                      <a:rPr lang="en-US" baseline="0" dirty="0"/>
                      <a:t> </a:t>
                    </a:r>
                    <a:fld id="{82F62033-2CD5-4DB1-99C5-CED92B1E4A80}" type="CELLRANGE">
                      <a:rPr lang="en-US" sz="800" b="0" baseline="15000" smtClean="0">
                        <a:solidFill>
                          <a:srgbClr val="99C7EB"/>
                        </a:solidFill>
                      </a:rPr>
                      <a:pPr/>
                      <a:t>[CELLRANGE]</a:t>
                    </a:fld>
                    <a:endParaRPr lang="en-US" baseline="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C5F9-49A5-AF7A-EF755A20E346}"/>
                </c:ext>
              </c:extLst>
            </c:dLbl>
            <c:numFmt formatCode="0\%" sourceLinked="0"/>
            <c:spPr>
              <a:noFill/>
              <a:ln>
                <a:noFill/>
              </a:ln>
              <a:effectLst/>
            </c:spPr>
            <c:txPr>
              <a:bodyPr rot="0" vert="horz" wrap="none" lIns="36000" tIns="0" rIns="36000" bIns="0"/>
              <a:lstStyle/>
              <a:p>
                <a:pPr>
                  <a:spcBef>
                    <a:spcPts val="500"/>
                  </a:spcBef>
                  <a:defRPr sz="9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Phoned NHS 111</c:v>
                </c:pt>
                <c:pt idx="1">
                  <c:v>Went to A&amp;E</c:v>
                </c:pt>
                <c:pt idx="2">
                  <c:v>Went to a pharmacy</c:v>
                </c:pt>
                <c:pt idx="3">
                  <c:v>Went to an urgent treatment centre</c:v>
                </c:pt>
                <c:pt idx="4">
                  <c:v>Used NHS 111 online</c:v>
                </c:pt>
                <c:pt idx="5">
                  <c:v>Used GP practice website</c:v>
                </c:pt>
                <c:pt idx="6">
                  <c:v>Used a different NHS website</c:v>
                </c:pt>
                <c:pt idx="7">
                  <c:v>Used a different NHS service</c:v>
                </c:pt>
                <c:pt idx="8">
                  <c:v>I can't remember</c:v>
                </c:pt>
              </c:strCache>
            </c:strRef>
          </c:cat>
          <c:val>
            <c:numRef>
              <c:f>Sheet1!$B$2:$B$10</c:f>
              <c:numCache>
                <c:formatCode>0\%</c:formatCode>
                <c:ptCount val="9"/>
                <c:pt idx="0">
                  <c:v>45</c:v>
                </c:pt>
                <c:pt idx="1">
                  <c:v>23</c:v>
                </c:pt>
                <c:pt idx="2">
                  <c:v>17</c:v>
                </c:pt>
                <c:pt idx="3">
                  <c:v>13</c:v>
                </c:pt>
                <c:pt idx="4">
                  <c:v>12</c:v>
                </c:pt>
                <c:pt idx="5">
                  <c:v>9</c:v>
                </c:pt>
                <c:pt idx="6">
                  <c:v>6</c:v>
                </c:pt>
                <c:pt idx="7">
                  <c:v>5</c:v>
                </c:pt>
                <c:pt idx="8">
                  <c:v>13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Sheet1!$C$2:$C$10</c15:f>
                <c15:dlblRangeCache>
                  <c:ptCount val="9"/>
                  <c:pt idx="0">
                    <c:v>47%</c:v>
                  </c:pt>
                  <c:pt idx="1">
                    <c:v>24%</c:v>
                  </c:pt>
                  <c:pt idx="2">
                    <c:v>16%</c:v>
                  </c:pt>
                  <c:pt idx="3">
                    <c:v>13%</c:v>
                  </c:pt>
                  <c:pt idx="4">
                    <c:v>12%</c:v>
                  </c:pt>
                  <c:pt idx="5">
                    <c:v>8%</c:v>
                  </c:pt>
                  <c:pt idx="6">
                    <c:v>6%</c:v>
                  </c:pt>
                  <c:pt idx="7">
                    <c:v>5%</c:v>
                  </c:pt>
                  <c:pt idx="8">
                    <c:v>13%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0-234E-4101-BA17-18EFF061A7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9C7EB"/>
            </a:solidFill>
          </c:spPr>
          <c:invertIfNegative val="0"/>
          <c:dLbls>
            <c:delete val="1"/>
          </c:dLbls>
          <c:cat>
            <c:strRef>
              <c:f>Sheet1!$A$2:$A$10</c:f>
              <c:strCache>
                <c:ptCount val="9"/>
                <c:pt idx="0">
                  <c:v>Phoned NHS 111</c:v>
                </c:pt>
                <c:pt idx="1">
                  <c:v>Went to A&amp;E</c:v>
                </c:pt>
                <c:pt idx="2">
                  <c:v>Went to a pharmacy</c:v>
                </c:pt>
                <c:pt idx="3">
                  <c:v>Went to an urgent treatment centre</c:v>
                </c:pt>
                <c:pt idx="4">
                  <c:v>Used NHS 111 online</c:v>
                </c:pt>
                <c:pt idx="5">
                  <c:v>Used GP practice website</c:v>
                </c:pt>
                <c:pt idx="6">
                  <c:v>Used a different NHS website</c:v>
                </c:pt>
                <c:pt idx="7">
                  <c:v>Used a different NHS service</c:v>
                </c:pt>
                <c:pt idx="8">
                  <c:v>I can't remember</c:v>
                </c:pt>
              </c:strCache>
            </c:strRef>
          </c:cat>
          <c:val>
            <c:numRef>
              <c:f>Sheet1!$C$2:$C$10</c:f>
              <c:numCache>
                <c:formatCode>0\%</c:formatCode>
                <c:ptCount val="9"/>
                <c:pt idx="0">
                  <c:v>47</c:v>
                </c:pt>
                <c:pt idx="1">
                  <c:v>24</c:v>
                </c:pt>
                <c:pt idx="2">
                  <c:v>16</c:v>
                </c:pt>
                <c:pt idx="3">
                  <c:v>13</c:v>
                </c:pt>
                <c:pt idx="4">
                  <c:v>12</c:v>
                </c:pt>
                <c:pt idx="5">
                  <c:v>8</c:v>
                </c:pt>
                <c:pt idx="6">
                  <c:v>6</c:v>
                </c:pt>
                <c:pt idx="7">
                  <c:v>5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F9-49A5-AF7A-EF755A20E34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-20"/>
        <c:axId val="1081669199"/>
        <c:axId val="1081669679"/>
      </c:barChart>
      <c:catAx>
        <c:axId val="1081669199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081669679"/>
        <c:crosses val="autoZero"/>
        <c:auto val="1"/>
        <c:lblAlgn val="ctr"/>
        <c:lblOffset val="100"/>
        <c:noMultiLvlLbl val="0"/>
      </c:catAx>
      <c:valAx>
        <c:axId val="1081669679"/>
        <c:scaling>
          <c:orientation val="minMax"/>
        </c:scaling>
        <c:delete val="1"/>
        <c:axPos val="t"/>
        <c:numFmt formatCode="0\%" sourceLinked="1"/>
        <c:majorTickMark val="out"/>
        <c:minorTickMark val="none"/>
        <c:tickLblPos val="nextTo"/>
        <c:crossAx val="1081669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866525385022925"/>
          <c:y val="3.6858679673189017E-2"/>
          <c:w val="0.45029066262308848"/>
          <c:h val="0.9183625688685511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numFmt formatCode="0\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none" lIns="36000" tIns="0" rIns="36000" bIns="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Pick up a prescription</c:v>
                </c:pt>
                <c:pt idx="1">
                  <c:v>Buy medication</c:v>
                </c:pt>
                <c:pt idx="2">
                  <c:v>Get advice</c:v>
                </c:pt>
                <c:pt idx="3">
                  <c:v>Get a vaccine</c:v>
                </c:pt>
                <c:pt idx="4">
                  <c:v>After a referral from
another health service</c:v>
                </c:pt>
                <c:pt idx="5">
                  <c:v>Blood pressure check</c:v>
                </c:pt>
                <c:pt idx="6">
                  <c:v>Monitor medication/support
for long-term condition</c:v>
                </c:pt>
                <c:pt idx="7">
                  <c:v>Contraception without
a prescription</c:v>
                </c:pt>
                <c:pt idx="8">
                  <c:v>None of these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75</c:v>
                </c:pt>
                <c:pt idx="1">
                  <c:v>44</c:v>
                </c:pt>
                <c:pt idx="2">
                  <c:v>22</c:v>
                </c:pt>
                <c:pt idx="3">
                  <c:v>19</c:v>
                </c:pt>
                <c:pt idx="4">
                  <c:v>8</c:v>
                </c:pt>
                <c:pt idx="5">
                  <c:v>7</c:v>
                </c:pt>
                <c:pt idx="6">
                  <c:v>3</c:v>
                </c:pt>
                <c:pt idx="7">
                  <c:v>2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A4-4776-A0ED-883ACFF16C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99C7EB"/>
            </a:solidFill>
          </c:spPr>
          <c:invertIfNegative val="0"/>
          <c:dLbls>
            <c:numFmt formatCode="0\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Pick up a prescription</c:v>
                </c:pt>
                <c:pt idx="1">
                  <c:v>Buy medication</c:v>
                </c:pt>
                <c:pt idx="2">
                  <c:v>Get advice</c:v>
                </c:pt>
                <c:pt idx="3">
                  <c:v>Get a vaccine</c:v>
                </c:pt>
                <c:pt idx="4">
                  <c:v>After a referral from
another health service</c:v>
                </c:pt>
                <c:pt idx="5">
                  <c:v>Blood pressure check</c:v>
                </c:pt>
                <c:pt idx="6">
                  <c:v>Monitor medication/support
for long-term condition</c:v>
                </c:pt>
                <c:pt idx="7">
                  <c:v>Contraception without
a prescription</c:v>
                </c:pt>
                <c:pt idx="8">
                  <c:v>None of these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76</c:v>
                </c:pt>
                <c:pt idx="1">
                  <c:v>45</c:v>
                </c:pt>
                <c:pt idx="2">
                  <c:v>21</c:v>
                </c:pt>
                <c:pt idx="3">
                  <c:v>20</c:v>
                </c:pt>
                <c:pt idx="4">
                  <c:v>7</c:v>
                </c:pt>
                <c:pt idx="5">
                  <c:v>5</c:v>
                </c:pt>
                <c:pt idx="6">
                  <c:v>3</c:v>
                </c:pt>
                <c:pt idx="7">
                  <c:v>1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1-492C-A398-923DE2695A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-10"/>
        <c:axId val="1081669199"/>
        <c:axId val="1081669679"/>
      </c:barChart>
      <c:catAx>
        <c:axId val="108166919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669679"/>
        <c:crosses val="autoZero"/>
        <c:auto val="1"/>
        <c:lblAlgn val="ctr"/>
        <c:lblOffset val="100"/>
        <c:noMultiLvlLbl val="0"/>
      </c:catAx>
      <c:valAx>
        <c:axId val="1081669679"/>
        <c:scaling>
          <c:orientation val="minMax"/>
          <c:max val="90"/>
        </c:scaling>
        <c:delete val="1"/>
        <c:axPos val="t"/>
        <c:numFmt formatCode="General" sourceLinked="1"/>
        <c:majorTickMark val="out"/>
        <c:minorTickMark val="none"/>
        <c:tickLblPos val="nextTo"/>
        <c:crossAx val="1081669199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7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2041343669250651E-3"/>
          <c:w val="1"/>
          <c:h val="0.550807493540051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Background column</c:v>
                </c:pt>
              </c:strCache>
            </c:strRef>
          </c:tx>
          <c:spPr>
            <a:solidFill>
              <a:srgbClr val="003087"/>
            </a:solidFill>
            <a:ln w="19050" cap="sq">
              <a:solidFill>
                <a:schemeClr val="bg1"/>
              </a:solidFill>
              <a:miter lim="800000"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overflow" horzOverflow="overflow" vert="horz" wrap="none" lIns="0" tIns="0" rIns="0" bIns="0" anchor="t" anchorCtr="1">
                    <a:spAutoFit/>
                  </a:bodyPr>
                  <a:lstStyle/>
                  <a:p>
                    <a:pPr>
                      <a:spcBef>
                        <a:spcPts val="0"/>
                      </a:spcBef>
                      <a:defRPr sz="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E90BE7-1B7F-4354-B683-1F8FD31F9519}" type="CELLREF">
                      <a:rPr lang="en-GB" sz="2000" b="1" smtClean="0"/>
                      <a:pPr>
                        <a:spcBef>
                          <a:spcPts val="0"/>
                        </a:spcBef>
                        <a:defRPr sz="400"/>
                      </a:pPr>
                      <a:t>[CELLREF]</a:t>
                    </a:fld>
                    <a:endParaRPr lang="en-GB" sz="2000" b="1" baseline="0" dirty="0"/>
                  </a:p>
                  <a:p>
                    <a:pPr>
                      <a:spcBef>
                        <a:spcPts val="0"/>
                      </a:spcBef>
                      <a:defRPr sz="400"/>
                    </a:pPr>
                    <a:fld id="{12BD34BA-C72A-42B0-8336-C6DEC01B8DFC}" type="CELLREF">
                      <a:rPr lang="en-GB" sz="700" smtClean="0"/>
                      <a:pPr>
                        <a:spcBef>
                          <a:spcPts val="0"/>
                        </a:spcBef>
                        <a:defRPr sz="400"/>
                      </a:pPr>
                      <a:t>[CELLREF]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none" lIns="0" tIns="0" rIns="0" bIns="0" anchor="t" anchorCtr="1">
                  <a:spAutoFit/>
                </a:bodyPr>
                <a:lstStyle/>
                <a:p>
                  <a:pPr>
                    <a:spcBef>
                      <a:spcPts val="0"/>
                    </a:spcBef>
                    <a:defRPr sz="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GB"/>
                </a:p>
              </c:txPr>
              <c:dLblPos val="outEnd"/>
              <c:showLegendKey val="0"/>
              <c:showVal val="0"/>
              <c:showCatName val="1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>
                    <c15:dlblFTEntry>
                      <c15:txfldGUID>{24E90BE7-1B7F-4354-B683-1F8FD31F9519}</c15:txfldGUID>
                      <c15:f>Sheet1!$B$3</c15:f>
                      <c15:dlblFieldTableCache>
                        <c:ptCount val="1"/>
                        <c:pt idx="0">
                          <c:v>51%</c:v>
                        </c:pt>
                      </c15:dlblFieldTableCache>
                    </c15:dlblFTEntry>
                    <c15:dlblFTEntry>
                      <c15:txfldGUID>{12BD34BA-C72A-42B0-8336-C6DEC01B8DFC}</c15:txfldGUID>
                      <c15:f>Sheet1!$A$3</c15:f>
                      <c15:dlblFieldTableCache>
                        <c:ptCount val="1"/>
                        <c:pt idx="0">
                          <c:v>tried to get
an appointment
in the last 2 years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CA78-468B-AFA3-B6377F3AAF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cat>
          <c:val>
            <c:numRef>
              <c:f>Sheet1!$B$2</c:f>
              <c:numCache>
                <c:formatCode>0\%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823062431"/>
        <c:axId val="1823060991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tried to get
an appointment
in the last 2 years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cat>
          <c:val>
            <c:numRef>
              <c:f>Sheet1!$B$3</c:f>
              <c:numCache>
                <c:formatCode>0\%</c:formatCode>
                <c:ptCount val="1"/>
                <c:pt idx="0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556279328"/>
        <c:axId val="1556283168"/>
      </c:barChart>
      <c:catAx>
        <c:axId val="1823062431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23060991"/>
        <c:crosses val="autoZero"/>
        <c:auto val="1"/>
        <c:lblAlgn val="ctr"/>
        <c:lblOffset val="100"/>
        <c:noMultiLvlLbl val="0"/>
      </c:catAx>
      <c:valAx>
        <c:axId val="1823060991"/>
        <c:scaling>
          <c:orientation val="maxMin"/>
          <c:max val="100"/>
        </c:scaling>
        <c:delete val="1"/>
        <c:axPos val="l"/>
        <c:numFmt formatCode="0\%" sourceLinked="1"/>
        <c:majorTickMark val="none"/>
        <c:minorTickMark val="none"/>
        <c:tickLblPos val="nextTo"/>
        <c:crossAx val="1823062431"/>
        <c:crosses val="autoZero"/>
        <c:crossBetween val="between"/>
      </c:valAx>
      <c:valAx>
        <c:axId val="1556283168"/>
        <c:scaling>
          <c:orientation val="minMax"/>
          <c:max val="100"/>
        </c:scaling>
        <c:delete val="1"/>
        <c:axPos val="r"/>
        <c:numFmt formatCode="0\%" sourceLinked="1"/>
        <c:majorTickMark val="out"/>
        <c:minorTickMark val="none"/>
        <c:tickLblPos val="nextTo"/>
        <c:crossAx val="1556279328"/>
        <c:crosses val="max"/>
        <c:crossBetween val="between"/>
      </c:valAx>
      <c:catAx>
        <c:axId val="1556279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62831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7631499999999998"/>
          <c:w val="1"/>
          <c:h val="0.28269611111111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Background column</c:v>
                </c:pt>
              </c:strCache>
            </c:strRef>
          </c:tx>
          <c:spPr>
            <a:solidFill>
              <a:srgbClr val="003087"/>
            </a:solidFill>
            <a:ln w="19050" cap="sq">
              <a:solidFill>
                <a:schemeClr val="bg1"/>
              </a:solidFill>
              <a:miter lim="800000"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overflow" horzOverflow="overflow" vert="horz" wrap="none" lIns="0" tIns="50400" rIns="0" bIns="0" anchor="t" anchorCtr="1">
                    <a:spAutoFit/>
                  </a:bodyPr>
                  <a:lstStyle/>
                  <a:p>
                    <a:pPr>
                      <a:spcBef>
                        <a:spcPts val="0"/>
                      </a:spcBef>
                      <a:spcAft>
                        <a:spcPts val="0"/>
                      </a:spcAft>
                      <a:defRPr sz="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E90BE7-1B7F-4354-B683-1F8FD31F9519}" type="CELLREF">
                      <a:rPr lang="en-GB" sz="1600" b="1" smtClean="0"/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[CELLREF]</a:t>
                    </a:fld>
                    <a:endParaRPr lang="en-GB" sz="2000" b="1" baseline="0" dirty="0"/>
                  </a:p>
                  <a:p>
                    <a:pPr>
                      <a:spcBef>
                        <a:spcPts val="0"/>
                      </a:spcBef>
                      <a:spcAft>
                        <a:spcPts val="0"/>
                      </a:spcAft>
                      <a:defRPr sz="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2BD34BA-C72A-42B0-8336-C6DEC01B8DFC}" type="CELLREF">
                      <a:rPr lang="en-GB" sz="600" smtClean="0"/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[CELLREF]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>
                    <c15:dlblFTEntry>
                      <c15:txfldGUID>{24E90BE7-1B7F-4354-B683-1F8FD31F9519}</c15:txfldGUID>
                      <c15:f>Sheet1!$B$3</c15:f>
                      <c15:dlblFieldTableCache>
                        <c:ptCount val="1"/>
                        <c:pt idx="0">
                          <c:v>78%</c:v>
                        </c:pt>
                      </c15:dlblFieldTableCache>
                    </c15:dlblFTEntry>
                    <c15:dlblFTEntry>
                      <c15:txfldGUID>{12BD34BA-C72A-42B0-8336-C6DEC01B8DFC}</c15:txfldGUID>
                      <c15:f>Sheet1!$A$3</c15:f>
                      <c15:dlblFieldTableCache>
                        <c:ptCount val="1"/>
                        <c:pt idx="0">
                          <c:v>were successful
in getting an
appointment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CA78-468B-AFA3-B6377F3AAF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5040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cat>
          <c:val>
            <c:numRef>
              <c:f>Sheet1!$B$2</c:f>
              <c:numCache>
                <c:formatCode>0\%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823062431"/>
        <c:axId val="1823060991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were successful
in getting an
appointment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cat>
          <c:val>
            <c:numRef>
              <c:f>Sheet1!$B$3</c:f>
              <c:numCache>
                <c:formatCode>0\%</c:formatCode>
                <c:ptCount val="1"/>
                <c:pt idx="0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556279328"/>
        <c:axId val="1556283168"/>
      </c:barChart>
      <c:catAx>
        <c:axId val="1823062431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23060991"/>
        <c:crosses val="autoZero"/>
        <c:auto val="1"/>
        <c:lblAlgn val="ctr"/>
        <c:lblOffset val="100"/>
        <c:noMultiLvlLbl val="0"/>
      </c:catAx>
      <c:valAx>
        <c:axId val="1823060991"/>
        <c:scaling>
          <c:orientation val="maxMin"/>
          <c:max val="100"/>
        </c:scaling>
        <c:delete val="1"/>
        <c:axPos val="l"/>
        <c:numFmt formatCode="0\%" sourceLinked="1"/>
        <c:majorTickMark val="none"/>
        <c:minorTickMark val="none"/>
        <c:tickLblPos val="nextTo"/>
        <c:crossAx val="1823062431"/>
        <c:crosses val="autoZero"/>
        <c:crossBetween val="between"/>
      </c:valAx>
      <c:valAx>
        <c:axId val="1556283168"/>
        <c:scaling>
          <c:orientation val="minMax"/>
          <c:max val="100"/>
        </c:scaling>
        <c:delete val="1"/>
        <c:axPos val="r"/>
        <c:numFmt formatCode="0\%" sourceLinked="1"/>
        <c:majorTickMark val="out"/>
        <c:minorTickMark val="none"/>
        <c:tickLblPos val="nextTo"/>
        <c:crossAx val="1556279328"/>
        <c:crosses val="max"/>
        <c:crossBetween val="between"/>
      </c:valAx>
      <c:catAx>
        <c:axId val="1556279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62831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7631499999999998"/>
          <c:w val="1"/>
          <c:h val="0.28269611111111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Background column</c:v>
                </c:pt>
              </c:strCache>
            </c:strRef>
          </c:tx>
          <c:spPr>
            <a:solidFill>
              <a:srgbClr val="003087"/>
            </a:solidFill>
            <a:ln w="19050" cap="sq">
              <a:solidFill>
                <a:schemeClr val="bg1"/>
              </a:solidFill>
              <a:miter lim="800000"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overflow" horzOverflow="overflow" vert="horz" wrap="none" lIns="0" tIns="50400" rIns="0" bIns="0" anchor="t" anchorCtr="1">
                    <a:spAutoFit/>
                  </a:bodyPr>
                  <a:lstStyle/>
                  <a:p>
                    <a:pPr>
                      <a:spcBef>
                        <a:spcPts val="0"/>
                      </a:spcBef>
                      <a:spcAft>
                        <a:spcPts val="0"/>
                      </a:spcAft>
                      <a:defRPr sz="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E90BE7-1B7F-4354-B683-1F8FD31F9519}" type="CELLREF">
                      <a:rPr lang="en-GB" sz="1600" b="1" smtClean="0"/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[CELLREF]</a:t>
                    </a:fld>
                    <a:endParaRPr lang="en-GB" sz="2000" b="1" baseline="0" dirty="0"/>
                  </a:p>
                  <a:p>
                    <a:pPr>
                      <a:spcBef>
                        <a:spcPts val="0"/>
                      </a:spcBef>
                      <a:spcAft>
                        <a:spcPts val="0"/>
                      </a:spcAft>
                      <a:defRPr sz="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2BD34BA-C72A-42B0-8336-C6DEC01B8DFC}" type="CELLREF">
                      <a:rPr lang="en-GB" sz="600" smtClean="0"/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  <a:defRPr sz="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[CELLREF]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0"/>
              <c:showCatName val="1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>
                    <c15:dlblFTEntry>
                      <c15:txfldGUID>{24E90BE7-1B7F-4354-B683-1F8FD31F9519}</c15:txfldGUID>
                      <c15:f>Sheet1!$B$3</c15:f>
                      <c15:dlblFieldTableCache>
                        <c:ptCount val="1"/>
                        <c:pt idx="0">
                          <c:v>71%</c:v>
                        </c:pt>
                      </c15:dlblFieldTableCache>
                    </c15:dlblFTEntry>
                    <c15:dlblFTEntry>
                      <c15:txfldGUID>{12BD34BA-C72A-42B0-8336-C6DEC01B8DFC}</c15:txfldGUID>
                      <c15:f>Sheet1!$A$3</c15:f>
                      <c15:dlblFieldTableCache>
                        <c:ptCount val="1"/>
                        <c:pt idx="0">
                          <c:v>said their overall
experience of
NHS dental services
was good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CA78-468B-AFA3-B6377F3AAF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50400" rIns="0" bIns="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cat>
          <c:val>
            <c:numRef>
              <c:f>Sheet1!$B$2</c:f>
              <c:numCache>
                <c:formatCode>0\%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823062431"/>
        <c:axId val="1823060991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said their overall
experience of
NHS dental services
was good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cat>
          <c:val>
            <c:numRef>
              <c:f>Sheet1!$B$3</c:f>
              <c:numCache>
                <c:formatCode>0\%</c:formatCode>
                <c:ptCount val="1"/>
                <c:pt idx="0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8-4D3A-AC05-AD686AAC71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556279328"/>
        <c:axId val="1556283168"/>
      </c:barChart>
      <c:catAx>
        <c:axId val="1823062431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23060991"/>
        <c:crosses val="autoZero"/>
        <c:auto val="1"/>
        <c:lblAlgn val="ctr"/>
        <c:lblOffset val="100"/>
        <c:noMultiLvlLbl val="0"/>
      </c:catAx>
      <c:valAx>
        <c:axId val="1823060991"/>
        <c:scaling>
          <c:orientation val="maxMin"/>
          <c:max val="100"/>
        </c:scaling>
        <c:delete val="1"/>
        <c:axPos val="l"/>
        <c:numFmt formatCode="0\%" sourceLinked="1"/>
        <c:majorTickMark val="none"/>
        <c:minorTickMark val="none"/>
        <c:tickLblPos val="nextTo"/>
        <c:crossAx val="1823062431"/>
        <c:crosses val="autoZero"/>
        <c:crossBetween val="between"/>
      </c:valAx>
      <c:valAx>
        <c:axId val="1556283168"/>
        <c:scaling>
          <c:orientation val="minMax"/>
          <c:max val="100"/>
        </c:scaling>
        <c:delete val="1"/>
        <c:axPos val="r"/>
        <c:numFmt formatCode="0\%" sourceLinked="1"/>
        <c:majorTickMark val="out"/>
        <c:minorTickMark val="none"/>
        <c:tickLblPos val="nextTo"/>
        <c:crossAx val="1556279328"/>
        <c:crosses val="max"/>
        <c:crossBetween val="between"/>
      </c:valAx>
      <c:catAx>
        <c:axId val="1556279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62831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21-4ABF-9FBE-8703B90355BE}"/>
              </c:ext>
            </c:extLst>
          </c:dPt>
          <c:dPt>
            <c:idx val="1"/>
            <c:bubble3D val="0"/>
            <c:spPr>
              <a:solidFill>
                <a:srgbClr val="003087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21-4ABF-9FBE-8703B90355BE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21-4ABF-9FBE-8703B9035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21-4ABF-9FBE-8703B90355BE}"/>
              </c:ext>
            </c:extLst>
          </c:dPt>
          <c:dPt>
            <c:idx val="1"/>
            <c:bubble3D val="0"/>
            <c:spPr>
              <a:solidFill>
                <a:srgbClr val="003087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21-4ABF-9FBE-8703B90355BE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21-4ABF-9FBE-8703B9035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21-4ABF-9FBE-8703B90355BE}"/>
              </c:ext>
            </c:extLst>
          </c:dPt>
          <c:dPt>
            <c:idx val="1"/>
            <c:bubble3D val="0"/>
            <c:spPr>
              <a:solidFill>
                <a:srgbClr val="003087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21-4ABF-9FBE-8703B90355BE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49</c:v>
                </c:pt>
                <c:pt idx="1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21-4ABF-9FBE-8703B9035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srgbClr val="005EB8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rgbClr val="005EB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96-4BCE-8934-5FEF36A04989}"/>
              </c:ext>
            </c:extLst>
          </c:dPt>
          <c:dPt>
            <c:idx val="1"/>
            <c:bubble3D val="0"/>
            <c:spPr>
              <a:solidFill>
                <a:srgbClr val="919EA8"/>
              </a:solidFill>
              <a:ln w="19050">
                <a:solidFill>
                  <a:srgbClr val="005EB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96-4BCE-8934-5FEF36A04989}"/>
              </c:ext>
            </c:extLst>
          </c:dPt>
          <c:dPt>
            <c:idx val="2"/>
            <c:bubble3D val="0"/>
            <c:spPr>
              <a:solidFill>
                <a:srgbClr val="99C7EB"/>
              </a:solidFill>
              <a:ln w="19050">
                <a:solidFill>
                  <a:srgbClr val="005EB8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796-4BCE-8934-5FEF36A04989}"/>
              </c:ext>
            </c:extLst>
          </c:dPt>
          <c:cat>
            <c:strRef>
              <c:f>Sheet1!$A$2:$A$4</c:f>
              <c:strCache>
                <c:ptCount val="3"/>
                <c:pt idx="0">
                  <c:v>Face-to-face</c:v>
                </c:pt>
                <c:pt idx="1">
                  <c:v>Other</c:v>
                </c:pt>
                <c:pt idx="2">
                  <c:v>Over the phone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72</c:v>
                </c:pt>
                <c:pt idx="1">
                  <c:v>3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96-4BCE-8934-5FEF36A049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11-47CA-97CA-66913B436B64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11-47CA-97CA-66913B436B64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11-47CA-97CA-66913B436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6D-43D5-AFEF-FC225786B139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6D-43D5-AFEF-FC225786B139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6D-43D5-AFEF-FC225786B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AD-4925-B4D9-2BE678B99814}"/>
              </c:ext>
            </c:extLst>
          </c:dPt>
          <c:dPt>
            <c:idx val="1"/>
            <c:bubble3D val="0"/>
            <c:spPr>
              <a:solidFill>
                <a:srgbClr val="005EB8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AD-4925-B4D9-2BE678B99814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AD-4925-B4D9-2BE678B99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26666666666664E-2"/>
          <c:y val="1.6126666666666664E-2"/>
          <c:w val="0.96774555555555541"/>
          <c:h val="0.967745555555555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0D-4787-9426-B1234C9351D4}"/>
              </c:ext>
            </c:extLst>
          </c:dPt>
          <c:dPt>
            <c:idx val="1"/>
            <c:bubble3D val="0"/>
            <c:spPr>
              <a:solidFill>
                <a:srgbClr val="003087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0D-4787-9426-B1234C9351D4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Buffer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0D-4787-9426-B1234C935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0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 descr="Header">
            <a:extLst>
              <a:ext uri="{FF2B5EF4-FFF2-40B4-BE49-F238E27FC236}">
                <a16:creationId xmlns:a16="http://schemas.microsoft.com/office/drawing/2014/main" id="{451F5451-CC20-46A2-802F-F9D60C2A6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91" y="173211"/>
            <a:ext cx="2291636" cy="33824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GB" dirty="0"/>
              <a:t>Slide title</a:t>
            </a:r>
            <a:br>
              <a:rPr lang="en-GB" dirty="0"/>
            </a:br>
            <a:r>
              <a:rPr lang="en-GB" dirty="0"/>
              <a:t>room for two lines</a:t>
            </a:r>
          </a:p>
        </p:txBody>
      </p:sp>
      <p:sp>
        <p:nvSpPr>
          <p:cNvPr id="3" name="Body">
            <a:extLst>
              <a:ext uri="{FF2B5EF4-FFF2-40B4-BE49-F238E27FC236}">
                <a16:creationId xmlns:a16="http://schemas.microsoft.com/office/drawing/2014/main" id="{41F54BE0-878D-4EDE-9290-206FC1548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90" y="788847"/>
            <a:ext cx="2771808" cy="16799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change the text styles on the slide master</a:t>
            </a:r>
          </a:p>
          <a:p>
            <a:pPr lvl="1"/>
            <a:r>
              <a:rPr lang="en-GB" dirty="0"/>
              <a:t>Text level 1</a:t>
            </a:r>
          </a:p>
          <a:p>
            <a:pPr lvl="2"/>
            <a:r>
              <a:rPr lang="en-GB" dirty="0"/>
              <a:t>Text level 2</a:t>
            </a:r>
          </a:p>
        </p:txBody>
      </p:sp>
    </p:spTree>
    <p:extLst>
      <p:ext uri="{BB962C8B-B14F-4D97-AF65-F5344CB8AC3E}">
        <p14:creationId xmlns:p14="http://schemas.microsoft.com/office/powerpoint/2010/main" val="412975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224329" rtl="0" eaLnBrk="1" latinLnBrk="0" hangingPunct="1">
        <a:lnSpc>
          <a:spcPct val="90000"/>
        </a:lnSpc>
        <a:spcBef>
          <a:spcPct val="0"/>
        </a:spcBef>
        <a:buNone/>
        <a:defRPr sz="687" b="1" kern="1200" cap="none" spc="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224329" rtl="0" eaLnBrk="1" latinLnBrk="0" hangingPunct="1">
        <a:lnSpc>
          <a:spcPct val="110000"/>
        </a:lnSpc>
        <a:spcBef>
          <a:spcPts val="98"/>
        </a:spcBef>
        <a:spcAft>
          <a:spcPts val="98"/>
        </a:spcAft>
        <a:buSzPct val="50000"/>
        <a:buFont typeface="HelveticaNeueLT Std Lt Cn" panose="020B0406020202030204" pitchFamily="34" charset="0"/>
        <a:buNone/>
        <a:defRPr sz="343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5430" indent="-65430" algn="l" defTabSz="224329" rtl="0" eaLnBrk="1" latinLnBrk="0" hangingPunct="1">
        <a:lnSpc>
          <a:spcPct val="110000"/>
        </a:lnSpc>
        <a:spcBef>
          <a:spcPts val="98"/>
        </a:spcBef>
        <a:spcAft>
          <a:spcPts val="98"/>
        </a:spcAft>
        <a:buSzPct val="80000"/>
        <a:buFont typeface="Segoe UI" panose="020B0502040204020203" pitchFamily="34" charset="0"/>
        <a:buChar char="●"/>
        <a:defRPr sz="343" kern="1200">
          <a:solidFill>
            <a:schemeClr val="tx1"/>
          </a:solidFill>
          <a:latin typeface="+mn-lt"/>
          <a:ea typeface="+mn-ea"/>
          <a:cs typeface="+mn-cs"/>
        </a:defRPr>
      </a:lvl2pPr>
      <a:lvl3pPr marL="154616" indent="-63872" algn="l" defTabSz="224329" rtl="0" eaLnBrk="1" latinLnBrk="0" hangingPunct="1">
        <a:lnSpc>
          <a:spcPct val="110000"/>
        </a:lnSpc>
        <a:spcBef>
          <a:spcPts val="98"/>
        </a:spcBef>
        <a:spcAft>
          <a:spcPts val="98"/>
        </a:spcAft>
        <a:buFont typeface="Arial" panose="020B0604020202020204" pitchFamily="34" charset="0"/>
        <a:buChar char="‒"/>
        <a:defRPr sz="343" kern="1200">
          <a:solidFill>
            <a:schemeClr val="tx1"/>
          </a:solidFill>
          <a:latin typeface="+mn-lt"/>
          <a:ea typeface="+mn-ea"/>
          <a:cs typeface="+mn-cs"/>
        </a:defRPr>
      </a:lvl3pPr>
      <a:lvl4pPr marL="242245" indent="-56083" algn="l" defTabSz="224329" rtl="0" eaLnBrk="1" latinLnBrk="0" hangingPunct="1">
        <a:lnSpc>
          <a:spcPct val="90000"/>
        </a:lnSpc>
        <a:spcBef>
          <a:spcPts val="122"/>
        </a:spcBef>
        <a:buFont typeface="Arial" panose="020B0604020202020204" pitchFamily="34" charset="0"/>
        <a:buChar char="•"/>
        <a:defRPr sz="343" kern="1200">
          <a:solidFill>
            <a:schemeClr val="tx1"/>
          </a:solidFill>
          <a:latin typeface="+mn-lt"/>
          <a:ea typeface="+mn-ea"/>
          <a:cs typeface="+mn-cs"/>
        </a:defRPr>
      </a:lvl4pPr>
      <a:lvl5pPr marL="309622" indent="-56083" algn="l" defTabSz="224329" rtl="0" eaLnBrk="1" latinLnBrk="0" hangingPunct="1">
        <a:lnSpc>
          <a:spcPct val="90000"/>
        </a:lnSpc>
        <a:spcBef>
          <a:spcPts val="122"/>
        </a:spcBef>
        <a:buFont typeface="HelveticaNeueLT Std Lt Cn" panose="020B0406020202030204" pitchFamily="34" charset="0"/>
        <a:buChar char="−"/>
        <a:defRPr sz="343" kern="1200">
          <a:solidFill>
            <a:schemeClr val="tx1"/>
          </a:solidFill>
          <a:latin typeface="+mn-lt"/>
          <a:ea typeface="+mn-ea"/>
          <a:cs typeface="+mn-cs"/>
        </a:defRPr>
      </a:lvl5pPr>
      <a:lvl6pPr marL="616906" indent="-56083" algn="l" defTabSz="224329" rtl="0" eaLnBrk="1" latinLnBrk="0" hangingPunct="1">
        <a:lnSpc>
          <a:spcPct val="90000"/>
        </a:lnSpc>
        <a:spcBef>
          <a:spcPts val="122"/>
        </a:spcBef>
        <a:buFont typeface="Arial" panose="020B0604020202020204" pitchFamily="34" charset="0"/>
        <a:buChar char="•"/>
        <a:defRPr sz="442" kern="1200">
          <a:solidFill>
            <a:schemeClr val="tx1"/>
          </a:solidFill>
          <a:latin typeface="+mn-lt"/>
          <a:ea typeface="+mn-ea"/>
          <a:cs typeface="+mn-cs"/>
        </a:defRPr>
      </a:lvl6pPr>
      <a:lvl7pPr marL="729071" indent="-56083" algn="l" defTabSz="224329" rtl="0" eaLnBrk="1" latinLnBrk="0" hangingPunct="1">
        <a:lnSpc>
          <a:spcPct val="90000"/>
        </a:lnSpc>
        <a:spcBef>
          <a:spcPts val="122"/>
        </a:spcBef>
        <a:buFont typeface="Arial" panose="020B0604020202020204" pitchFamily="34" charset="0"/>
        <a:buChar char="•"/>
        <a:defRPr sz="442" kern="1200">
          <a:solidFill>
            <a:schemeClr val="tx1"/>
          </a:solidFill>
          <a:latin typeface="+mn-lt"/>
          <a:ea typeface="+mn-ea"/>
          <a:cs typeface="+mn-cs"/>
        </a:defRPr>
      </a:lvl7pPr>
      <a:lvl8pPr marL="841236" indent="-56083" algn="l" defTabSz="224329" rtl="0" eaLnBrk="1" latinLnBrk="0" hangingPunct="1">
        <a:lnSpc>
          <a:spcPct val="90000"/>
        </a:lnSpc>
        <a:spcBef>
          <a:spcPts val="122"/>
        </a:spcBef>
        <a:buFont typeface="Arial" panose="020B0604020202020204" pitchFamily="34" charset="0"/>
        <a:buChar char="•"/>
        <a:defRPr sz="442" kern="1200">
          <a:solidFill>
            <a:schemeClr val="tx1"/>
          </a:solidFill>
          <a:latin typeface="+mn-lt"/>
          <a:ea typeface="+mn-ea"/>
          <a:cs typeface="+mn-cs"/>
        </a:defRPr>
      </a:lvl8pPr>
      <a:lvl9pPr marL="953400" indent="-56083" algn="l" defTabSz="224329" rtl="0" eaLnBrk="1" latinLnBrk="0" hangingPunct="1">
        <a:lnSpc>
          <a:spcPct val="90000"/>
        </a:lnSpc>
        <a:spcBef>
          <a:spcPts val="122"/>
        </a:spcBef>
        <a:buFont typeface="Arial" panose="020B0604020202020204" pitchFamily="34" charset="0"/>
        <a:buChar char="•"/>
        <a:defRPr sz="4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1pPr>
      <a:lvl2pPr marL="112165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2pPr>
      <a:lvl3pPr marL="224329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3pPr>
      <a:lvl4pPr marL="336494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4pPr>
      <a:lvl5pPr marL="448659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5pPr>
      <a:lvl6pPr marL="560824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6pPr>
      <a:lvl7pPr marL="672988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7pPr>
      <a:lvl8pPr marL="785154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8pPr>
      <a:lvl9pPr marL="897318" algn="l" defTabSz="224329" rtl="0" eaLnBrk="1" latinLnBrk="0" hangingPunct="1">
        <a:defRPr sz="4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37" userDrawn="1">
          <p15:clr>
            <a:srgbClr val="F26B43"/>
          </p15:clr>
        </p15:guide>
        <p15:guide id="4" pos="5694" userDrawn="1">
          <p15:clr>
            <a:srgbClr val="F26B43"/>
          </p15:clr>
        </p15:guide>
        <p15:guide id="5" pos="942" userDrawn="1">
          <p15:clr>
            <a:srgbClr val="A4A3A4"/>
          </p15:clr>
        </p15:guide>
        <p15:guide id="9" pos="2865" userDrawn="1">
          <p15:clr>
            <a:srgbClr val="F26B43"/>
          </p15:clr>
        </p15:guide>
        <p15:guide id="10" pos="3807" userDrawn="1">
          <p15:clr>
            <a:srgbClr val="9FCC3B"/>
          </p15:clr>
        </p15:guide>
        <p15:guide id="11" pos="3975" userDrawn="1">
          <p15:clr>
            <a:srgbClr val="9FCC3B"/>
          </p15:clr>
        </p15:guide>
        <p15:guide id="12" pos="4745" userDrawn="1">
          <p15:clr>
            <a:srgbClr val="A4A3A4"/>
          </p15:clr>
        </p15:guide>
        <p15:guide id="13" pos="4917" userDrawn="1">
          <p15:clr>
            <a:srgbClr val="A4A3A4"/>
          </p15:clr>
        </p15:guide>
        <p15:guide id="14" orient="horz" pos="2743" userDrawn="1">
          <p15:clr>
            <a:srgbClr val="5ACBF0"/>
          </p15:clr>
        </p15:guide>
        <p15:guide id="15" orient="horz" pos="2883" userDrawn="1">
          <p15:clr>
            <a:srgbClr val="9FCC3B"/>
          </p15:clr>
        </p15:guide>
        <p15:guide id="16" orient="horz" pos="2988" userDrawn="1">
          <p15:clr>
            <a:srgbClr val="F26B43"/>
          </p15:clr>
        </p15:guide>
        <p15:guide id="17" orient="horz" pos="3205" userDrawn="1">
          <p15:clr>
            <a:srgbClr val="F26B43"/>
          </p15:clr>
        </p15:guide>
        <p15:guide id="19" orient="horz" pos="942" userDrawn="1">
          <p15:clr>
            <a:srgbClr val="A4A3A4"/>
          </p15:clr>
        </p15:guide>
        <p15:guide id="20" orient="horz" pos="80" userDrawn="1">
          <p15:clr>
            <a:srgbClr val="F26B43"/>
          </p15:clr>
        </p15:guide>
        <p15:guide id="21" pos="80" userDrawn="1">
          <p15:clr>
            <a:srgbClr val="F26B43"/>
          </p15:clr>
        </p15:guide>
        <p15:guide id="22" pos="1804" userDrawn="1">
          <p15:clr>
            <a:srgbClr val="F26B43"/>
          </p15:clr>
        </p15:guide>
        <p15:guide id="23" orient="horz" pos="18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>
            <a:spLocks/>
          </p:cNvSpPr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7000" y="684515"/>
            <a:ext cx="2304000" cy="366935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5752" y="2647850"/>
            <a:ext cx="238098" cy="216000"/>
          </a:xfrm>
          <a:prstGeom prst="rect">
            <a:avLst/>
          </a:prstGeom>
        </p:spPr>
      </p:pic>
      <p:sp>
        <p:nvSpPr>
          <p:cNvPr id="14" name="Heading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285839"/>
            <a:ext cx="197009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GB" sz="2000" b="1" dirty="0">
                <a:solidFill>
                  <a:prstClr val="white"/>
                </a:solidFill>
              </a:rPr>
              <a:t>2025 survey</a:t>
            </a:r>
          </a:p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Headline findings</a:t>
            </a:r>
          </a:p>
        </p:txBody>
      </p:sp>
      <p:grpSp>
        <p:nvGrpSpPr>
          <p:cNvPr id="32" name="NHS LOGO: Blue Text">
            <a:extLst>
              <a:ext uri="{FF2B5EF4-FFF2-40B4-BE49-F238E27FC236}">
                <a16:creationId xmlns:a16="http://schemas.microsoft.com/office/drawing/2014/main" id="{F60CC7F6-6E8C-535B-1336-41B1B5BA63E3}"/>
              </a:ext>
            </a:extLst>
          </p:cNvPr>
          <p:cNvGrpSpPr>
            <a:grpSpLocks noChangeAspect="1"/>
          </p:cNvGrpSpPr>
          <p:nvPr/>
        </p:nvGrpSpPr>
        <p:grpSpPr>
          <a:xfrm>
            <a:off x="127000" y="2647850"/>
            <a:ext cx="533679" cy="216000"/>
            <a:chOff x="3039034" y="730915"/>
            <a:chExt cx="1125007" cy="45533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34C4C14-230B-3928-2E4E-F7FA6EA4D95D}"/>
                </a:ext>
              </a:extLst>
            </p:cNvPr>
            <p:cNvSpPr/>
            <p:nvPr/>
          </p:nvSpPr>
          <p:spPr>
            <a:xfrm>
              <a:off x="3039034" y="730915"/>
              <a:ext cx="1125007" cy="455333"/>
            </a:xfrm>
            <a:custGeom>
              <a:avLst/>
              <a:gdLst>
                <a:gd name="connsiteX0" fmla="*/ 0 w 1125007"/>
                <a:gd name="connsiteY0" fmla="*/ 0 h 455333"/>
                <a:gd name="connsiteX1" fmla="*/ 1125007 w 1125007"/>
                <a:gd name="connsiteY1" fmla="*/ 0 h 455333"/>
                <a:gd name="connsiteX2" fmla="*/ 1125007 w 1125007"/>
                <a:gd name="connsiteY2" fmla="*/ 455333 h 455333"/>
                <a:gd name="connsiteX3" fmla="*/ 0 w 1125007"/>
                <a:gd name="connsiteY3" fmla="*/ 455333 h 455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5007" h="455333">
                  <a:moveTo>
                    <a:pt x="0" y="0"/>
                  </a:moveTo>
                  <a:lnTo>
                    <a:pt x="1125007" y="0"/>
                  </a:lnTo>
                  <a:lnTo>
                    <a:pt x="1125007" y="455333"/>
                  </a:lnTo>
                  <a:lnTo>
                    <a:pt x="0" y="455333"/>
                  </a:lnTo>
                  <a:close/>
                </a:path>
              </a:pathLst>
            </a:custGeom>
            <a:solidFill>
              <a:schemeClr val="bg1"/>
            </a:solidFill>
            <a:ln w="113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C5B4BA-90ED-1DCE-BCEE-47C14CAE2262}"/>
                </a:ext>
              </a:extLst>
            </p:cNvPr>
            <p:cNvSpPr/>
            <p:nvPr/>
          </p:nvSpPr>
          <p:spPr>
            <a:xfrm>
              <a:off x="3070793" y="774854"/>
              <a:ext cx="420614" cy="366543"/>
            </a:xfrm>
            <a:custGeom>
              <a:avLst/>
              <a:gdLst>
                <a:gd name="connsiteX0" fmla="*/ 78262 w 420614"/>
                <a:gd name="connsiteY0" fmla="*/ 55 h 366543"/>
                <a:gd name="connsiteX1" fmla="*/ 200633 w 420614"/>
                <a:gd name="connsiteY1" fmla="*/ 55 h 366543"/>
                <a:gd name="connsiteX2" fmla="*/ 275649 w 420614"/>
                <a:gd name="connsiteY2" fmla="*/ 254245 h 366543"/>
                <a:gd name="connsiteX3" fmla="*/ 276787 w 420614"/>
                <a:gd name="connsiteY3" fmla="*/ 254245 h 366543"/>
                <a:gd name="connsiteX4" fmla="*/ 328240 w 420614"/>
                <a:gd name="connsiteY4" fmla="*/ 55 h 366543"/>
                <a:gd name="connsiteX5" fmla="*/ 420673 w 420614"/>
                <a:gd name="connsiteY5" fmla="*/ 55 h 366543"/>
                <a:gd name="connsiteX6" fmla="*/ 342924 w 420614"/>
                <a:gd name="connsiteY6" fmla="*/ 366598 h 366543"/>
                <a:gd name="connsiteX7" fmla="*/ 221123 w 420614"/>
                <a:gd name="connsiteY7" fmla="*/ 366598 h 366543"/>
                <a:gd name="connsiteX8" fmla="*/ 144399 w 420614"/>
                <a:gd name="connsiteY8" fmla="*/ 112977 h 366543"/>
                <a:gd name="connsiteX9" fmla="*/ 143375 w 420614"/>
                <a:gd name="connsiteY9" fmla="*/ 112977 h 366543"/>
                <a:gd name="connsiteX10" fmla="*/ 92491 w 420614"/>
                <a:gd name="connsiteY10" fmla="*/ 366598 h 366543"/>
                <a:gd name="connsiteX11" fmla="*/ 58 w 420614"/>
                <a:gd name="connsiteY11" fmla="*/ 366598 h 36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0614" h="366543">
                  <a:moveTo>
                    <a:pt x="78262" y="55"/>
                  </a:moveTo>
                  <a:lnTo>
                    <a:pt x="200633" y="55"/>
                  </a:lnTo>
                  <a:lnTo>
                    <a:pt x="275649" y="254245"/>
                  </a:lnTo>
                  <a:lnTo>
                    <a:pt x="276787" y="254245"/>
                  </a:lnTo>
                  <a:lnTo>
                    <a:pt x="328240" y="55"/>
                  </a:lnTo>
                  <a:lnTo>
                    <a:pt x="420673" y="55"/>
                  </a:lnTo>
                  <a:lnTo>
                    <a:pt x="342924" y="366598"/>
                  </a:lnTo>
                  <a:lnTo>
                    <a:pt x="221123" y="366598"/>
                  </a:lnTo>
                  <a:lnTo>
                    <a:pt x="144399" y="112977"/>
                  </a:lnTo>
                  <a:lnTo>
                    <a:pt x="143375" y="112977"/>
                  </a:lnTo>
                  <a:lnTo>
                    <a:pt x="92491" y="366598"/>
                  </a:lnTo>
                  <a:lnTo>
                    <a:pt x="58" y="366598"/>
                  </a:ln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66D1CA-66D5-FC5A-42E9-7EF271356BCB}"/>
                </a:ext>
              </a:extLst>
            </p:cNvPr>
            <p:cNvSpPr/>
            <p:nvPr/>
          </p:nvSpPr>
          <p:spPr>
            <a:xfrm>
              <a:off x="3451452" y="774854"/>
              <a:ext cx="388626" cy="366543"/>
            </a:xfrm>
            <a:custGeom>
              <a:avLst/>
              <a:gdLst>
                <a:gd name="connsiteX0" fmla="*/ 76187 w 388626"/>
                <a:gd name="connsiteY0" fmla="*/ 55 h 366543"/>
                <a:gd name="connsiteX1" fmla="*/ 174425 w 388626"/>
                <a:gd name="connsiteY1" fmla="*/ 55 h 366543"/>
                <a:gd name="connsiteX2" fmla="*/ 145512 w 388626"/>
                <a:gd name="connsiteY2" fmla="*/ 140297 h 366543"/>
                <a:gd name="connsiteX3" fmla="*/ 261622 w 388626"/>
                <a:gd name="connsiteY3" fmla="*/ 140297 h 366543"/>
                <a:gd name="connsiteX4" fmla="*/ 290535 w 388626"/>
                <a:gd name="connsiteY4" fmla="*/ 55 h 366543"/>
                <a:gd name="connsiteX5" fmla="*/ 388774 w 388626"/>
                <a:gd name="connsiteY5" fmla="*/ 55 h 366543"/>
                <a:gd name="connsiteX6" fmla="*/ 312619 w 388626"/>
                <a:gd name="connsiteY6" fmla="*/ 366598 h 366543"/>
                <a:gd name="connsiteX7" fmla="*/ 213812 w 388626"/>
                <a:gd name="connsiteY7" fmla="*/ 366598 h 366543"/>
                <a:gd name="connsiteX8" fmla="*/ 246368 w 388626"/>
                <a:gd name="connsiteY8" fmla="*/ 209622 h 366543"/>
                <a:gd name="connsiteX9" fmla="*/ 130827 w 388626"/>
                <a:gd name="connsiteY9" fmla="*/ 209622 h 366543"/>
                <a:gd name="connsiteX10" fmla="*/ 98271 w 388626"/>
                <a:gd name="connsiteY10" fmla="*/ 366598 h 366543"/>
                <a:gd name="connsiteX11" fmla="*/ 147 w 388626"/>
                <a:gd name="connsiteY11" fmla="*/ 366598 h 36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626" h="366543">
                  <a:moveTo>
                    <a:pt x="76187" y="55"/>
                  </a:moveTo>
                  <a:lnTo>
                    <a:pt x="174425" y="55"/>
                  </a:lnTo>
                  <a:lnTo>
                    <a:pt x="145512" y="140297"/>
                  </a:lnTo>
                  <a:lnTo>
                    <a:pt x="261622" y="140297"/>
                  </a:lnTo>
                  <a:lnTo>
                    <a:pt x="290535" y="55"/>
                  </a:lnTo>
                  <a:lnTo>
                    <a:pt x="388774" y="55"/>
                  </a:lnTo>
                  <a:lnTo>
                    <a:pt x="312619" y="366598"/>
                  </a:lnTo>
                  <a:lnTo>
                    <a:pt x="213812" y="366598"/>
                  </a:lnTo>
                  <a:lnTo>
                    <a:pt x="246368" y="209622"/>
                  </a:lnTo>
                  <a:lnTo>
                    <a:pt x="130827" y="209622"/>
                  </a:lnTo>
                  <a:lnTo>
                    <a:pt x="98271" y="366598"/>
                  </a:lnTo>
                  <a:lnTo>
                    <a:pt x="147" y="366598"/>
                  </a:ln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8F7FA9-A490-8376-38B9-FE820EA88595}"/>
                </a:ext>
              </a:extLst>
            </p:cNvPr>
            <p:cNvSpPr/>
            <p:nvPr/>
          </p:nvSpPr>
          <p:spPr>
            <a:xfrm>
              <a:off x="3797050" y="768479"/>
              <a:ext cx="324652" cy="379178"/>
            </a:xfrm>
            <a:custGeom>
              <a:avLst/>
              <a:gdLst>
                <a:gd name="connsiteX0" fmla="*/ 301539 w 324652"/>
                <a:gd name="connsiteY0" fmla="*/ 89414 h 379178"/>
                <a:gd name="connsiteX1" fmla="*/ 221173 w 324652"/>
                <a:gd name="connsiteY1" fmla="*/ 72567 h 379178"/>
                <a:gd name="connsiteX2" fmla="*/ 150824 w 324652"/>
                <a:gd name="connsiteY2" fmla="*/ 107741 h 379178"/>
                <a:gd name="connsiteX3" fmla="*/ 293116 w 324652"/>
                <a:gd name="connsiteY3" fmla="*/ 251626 h 379178"/>
                <a:gd name="connsiteX4" fmla="*/ 114056 w 324652"/>
                <a:gd name="connsiteY4" fmla="*/ 379233 h 379178"/>
                <a:gd name="connsiteX5" fmla="*/ 222 w 324652"/>
                <a:gd name="connsiteY5" fmla="*/ 360337 h 379178"/>
                <a:gd name="connsiteX6" fmla="*/ 22989 w 324652"/>
                <a:gd name="connsiteY6" fmla="*/ 285776 h 379178"/>
                <a:gd name="connsiteX7" fmla="*/ 113259 w 324652"/>
                <a:gd name="connsiteY7" fmla="*/ 306836 h 379178"/>
                <a:gd name="connsiteX8" fmla="*/ 191462 w 324652"/>
                <a:gd name="connsiteY8" fmla="*/ 263237 h 379178"/>
                <a:gd name="connsiteX9" fmla="*/ 49171 w 324652"/>
                <a:gd name="connsiteY9" fmla="*/ 122995 h 379178"/>
                <a:gd name="connsiteX10" fmla="*/ 212522 w 324652"/>
                <a:gd name="connsiteY10" fmla="*/ 55 h 379178"/>
                <a:gd name="connsiteX11" fmla="*/ 324875 w 324652"/>
                <a:gd name="connsiteY11" fmla="*/ 16333 h 37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4652" h="379178">
                  <a:moveTo>
                    <a:pt x="301539" y="89414"/>
                  </a:moveTo>
                  <a:cubicBezTo>
                    <a:pt x="276359" y="77822"/>
                    <a:pt x="248888" y="72063"/>
                    <a:pt x="221173" y="72567"/>
                  </a:cubicBezTo>
                  <a:cubicBezTo>
                    <a:pt x="182356" y="72567"/>
                    <a:pt x="150824" y="78372"/>
                    <a:pt x="150824" y="107741"/>
                  </a:cubicBezTo>
                  <a:cubicBezTo>
                    <a:pt x="150824" y="159763"/>
                    <a:pt x="293116" y="140297"/>
                    <a:pt x="293116" y="251626"/>
                  </a:cubicBezTo>
                  <a:cubicBezTo>
                    <a:pt x="293116" y="352938"/>
                    <a:pt x="199089" y="379233"/>
                    <a:pt x="114056" y="379233"/>
                  </a:cubicBezTo>
                  <a:cubicBezTo>
                    <a:pt x="75410" y="378335"/>
                    <a:pt x="37086" y="371973"/>
                    <a:pt x="222" y="360337"/>
                  </a:cubicBezTo>
                  <a:lnTo>
                    <a:pt x="22989" y="285776"/>
                  </a:lnTo>
                  <a:cubicBezTo>
                    <a:pt x="42455" y="298412"/>
                    <a:pt x="81272" y="306836"/>
                    <a:pt x="113259" y="306836"/>
                  </a:cubicBezTo>
                  <a:cubicBezTo>
                    <a:pt x="145246" y="306836"/>
                    <a:pt x="191462" y="301030"/>
                    <a:pt x="191462" y="263237"/>
                  </a:cubicBezTo>
                  <a:cubicBezTo>
                    <a:pt x="191462" y="204386"/>
                    <a:pt x="49171" y="226469"/>
                    <a:pt x="49171" y="122995"/>
                  </a:cubicBezTo>
                  <a:cubicBezTo>
                    <a:pt x="49171" y="28513"/>
                    <a:pt x="132155" y="55"/>
                    <a:pt x="212522" y="55"/>
                  </a:cubicBezTo>
                  <a:cubicBezTo>
                    <a:pt x="258055" y="55"/>
                    <a:pt x="300173" y="4836"/>
                    <a:pt x="324875" y="16333"/>
                  </a:cubicBez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Right Arrow">
            <a:extLst>
              <a:ext uri="{FF2B5EF4-FFF2-40B4-BE49-F238E27FC236}">
                <a16:creationId xmlns:a16="http://schemas.microsoft.com/office/drawing/2014/main" id="{A56E0683-E789-BE8B-D8FB-FD67792ACE1A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748865" y="1441427"/>
            <a:ext cx="108000" cy="108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8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6" presetClass="emph" presetSubtype="0" autoRev="1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7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" presetID="6" presetClass="emph" presetSubtype="0" autoRev="1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9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autoRev="1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autoRev="1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35" presetID="2" presetClass="entr" presetSubtype="2" fill="hold" grpId="0" nodeType="after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40" presetID="42" presetClass="path" presetSubtype="0" repeatCount="indefinite" autoRev="1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69639E-6 0 L -0.01115 0.00053 " pathEditMode="relative" rAng="0" ptsTypes="AA">
                                          <p:cBhvr>
                                            <p:cTn id="4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84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2" grpId="0" animBg="1"/>
          <p:bldP spid="2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6" presetClass="emph" presetSubtype="0" autoRev="1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7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" presetID="6" presetClass="emph" presetSubtype="0" autoRev="1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9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autoRev="1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8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autoRev="1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0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35" presetID="2" presetClass="entr" presetSubtype="2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50"/>
                                </p:stCondLst>
                                <p:childTnLst>
                                  <p:par>
                                    <p:cTn id="40" presetID="42" presetClass="path" presetSubtype="0" repeatCount="indefinite" autoRev="1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69639E-6 0 L -0.01115 0.00053 " pathEditMode="relative" rAng="0" ptsTypes="AA">
                                          <p:cBhvr>
                                            <p:cTn id="4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84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2" grpId="0" animBg="1"/>
          <p:bldP spid="2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-3713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4" name="!!Arc 01">
            <a:extLst>
              <a:ext uri="{FF2B5EF4-FFF2-40B4-BE49-F238E27FC236}">
                <a16:creationId xmlns:a16="http://schemas.microsoft.com/office/drawing/2014/main" id="{E173AFE8-08FE-808C-49D7-C27C0D848CDF}"/>
              </a:ext>
            </a:extLst>
          </p:cNvPr>
          <p:cNvGrpSpPr>
            <a:grpSpLocks noChangeAspect="1"/>
          </p:cNvGrpSpPr>
          <p:nvPr/>
        </p:nvGrpSpPr>
        <p:grpSpPr>
          <a:xfrm>
            <a:off x="1107252" y="678440"/>
            <a:ext cx="792000" cy="792000"/>
            <a:chOff x="96958" y="677581"/>
            <a:chExt cx="889200" cy="889200"/>
          </a:xfrm>
        </p:grpSpPr>
        <p:sp>
          <p:nvSpPr>
            <p:cNvPr id="55" name="!!Arc 01 Backgound">
              <a:extLst>
                <a:ext uri="{FF2B5EF4-FFF2-40B4-BE49-F238E27FC236}">
                  <a16:creationId xmlns:a16="http://schemas.microsoft.com/office/drawing/2014/main" id="{F33C5BEB-B09B-C5EB-65D0-CC5CEB4AF0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58" y="67758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56" name="!!Arc 01">
              <a:extLst>
                <a:ext uri="{FF2B5EF4-FFF2-40B4-BE49-F238E27FC236}">
                  <a16:creationId xmlns:a16="http://schemas.microsoft.com/office/drawing/2014/main" id="{C6F9DB11-86DC-D2DA-FDDD-446721C0CE59}"/>
                </a:ext>
              </a:extLst>
            </p:cNvPr>
            <p:cNvSpPr/>
            <p:nvPr/>
          </p:nvSpPr>
          <p:spPr>
            <a:xfrm>
              <a:off x="96958" y="677621"/>
              <a:ext cx="889160" cy="889160"/>
            </a:xfrm>
            <a:prstGeom prst="arc">
              <a:avLst>
                <a:gd name="adj1" fmla="val 16200000"/>
                <a:gd name="adj2" fmla="val 14031218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7" name="!!Arc 01">
            <a:extLst>
              <a:ext uri="{FF2B5EF4-FFF2-40B4-BE49-F238E27FC236}">
                <a16:creationId xmlns:a16="http://schemas.microsoft.com/office/drawing/2014/main" id="{1473996B-2571-3AA4-0F59-84C94AAD245A}"/>
              </a:ext>
            </a:extLst>
          </p:cNvPr>
          <p:cNvGrpSpPr>
            <a:grpSpLocks noChangeAspect="1"/>
          </p:cNvGrpSpPr>
          <p:nvPr/>
        </p:nvGrpSpPr>
        <p:grpSpPr>
          <a:xfrm>
            <a:off x="2048765" y="678440"/>
            <a:ext cx="792000" cy="792000"/>
            <a:chOff x="96958" y="677581"/>
            <a:chExt cx="889200" cy="889200"/>
          </a:xfrm>
        </p:grpSpPr>
        <p:sp>
          <p:nvSpPr>
            <p:cNvPr id="58" name="!!Arc 01 Backgound">
              <a:extLst>
                <a:ext uri="{FF2B5EF4-FFF2-40B4-BE49-F238E27FC236}">
                  <a16:creationId xmlns:a16="http://schemas.microsoft.com/office/drawing/2014/main" id="{09A09CF6-0A4C-90B2-A301-B0BB4E6DD4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58" y="67758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59" name="!!Arc 01">
              <a:extLst>
                <a:ext uri="{FF2B5EF4-FFF2-40B4-BE49-F238E27FC236}">
                  <a16:creationId xmlns:a16="http://schemas.microsoft.com/office/drawing/2014/main" id="{48991684-1E18-100F-26D2-9B29358C14E2}"/>
                </a:ext>
              </a:extLst>
            </p:cNvPr>
            <p:cNvSpPr/>
            <p:nvPr/>
          </p:nvSpPr>
          <p:spPr>
            <a:xfrm>
              <a:off x="96958" y="677621"/>
              <a:ext cx="889160" cy="889160"/>
            </a:xfrm>
            <a:prstGeom prst="arc">
              <a:avLst>
                <a:gd name="adj1" fmla="val 16200000"/>
                <a:gd name="adj2" fmla="val 12936649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!!Arc 01">
            <a:extLst>
              <a:ext uri="{FF2B5EF4-FFF2-40B4-BE49-F238E27FC236}">
                <a16:creationId xmlns:a16="http://schemas.microsoft.com/office/drawing/2014/main" id="{C896E720-6114-94EF-4D1C-B9D061D9A361}"/>
              </a:ext>
            </a:extLst>
          </p:cNvPr>
          <p:cNvGrpSpPr>
            <a:grpSpLocks noChangeAspect="1"/>
          </p:cNvGrpSpPr>
          <p:nvPr/>
        </p:nvGrpSpPr>
        <p:grpSpPr>
          <a:xfrm>
            <a:off x="144704" y="678440"/>
            <a:ext cx="792000" cy="792000"/>
            <a:chOff x="96958" y="677581"/>
            <a:chExt cx="889200" cy="889200"/>
          </a:xfrm>
        </p:grpSpPr>
        <p:sp>
          <p:nvSpPr>
            <p:cNvPr id="40" name="!!Arc 01 Backgound">
              <a:extLst>
                <a:ext uri="{FF2B5EF4-FFF2-40B4-BE49-F238E27FC236}">
                  <a16:creationId xmlns:a16="http://schemas.microsoft.com/office/drawing/2014/main" id="{D567D3A0-0A17-5DF5-7A9B-722D4718E7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58" y="67758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41" name="!!Arc 01">
              <a:extLst>
                <a:ext uri="{FF2B5EF4-FFF2-40B4-BE49-F238E27FC236}">
                  <a16:creationId xmlns:a16="http://schemas.microsoft.com/office/drawing/2014/main" id="{1E878849-3024-EEB1-07F3-B470F234AD92}"/>
                </a:ext>
              </a:extLst>
            </p:cNvPr>
            <p:cNvSpPr/>
            <p:nvPr/>
          </p:nvSpPr>
          <p:spPr>
            <a:xfrm>
              <a:off x="96958" y="677621"/>
              <a:ext cx="889160" cy="889160"/>
            </a:xfrm>
            <a:prstGeom prst="arc">
              <a:avLst>
                <a:gd name="adj1" fmla="val 16200000"/>
                <a:gd name="adj2" fmla="val 14608316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231106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appointment</a:t>
            </a:r>
          </a:p>
        </p:txBody>
      </p:sp>
      <p:sp>
        <p:nvSpPr>
          <p:cNvPr id="3" name="Left Arrow">
            <a:extLst>
              <a:ext uri="{FF2B5EF4-FFF2-40B4-BE49-F238E27FC236}">
                <a16:creationId xmlns:a16="http://schemas.microsoft.com/office/drawing/2014/main" id="{CED1FBF9-81F9-06D1-B28F-8004D2D7B0B3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7" name="Right Arrow">
            <a:extLst>
              <a:ext uri="{FF2B5EF4-FFF2-40B4-BE49-F238E27FC236}">
                <a16:creationId xmlns:a16="http://schemas.microsoft.com/office/drawing/2014/main" id="{E1354E53-A57F-C8C7-E586-51FF5371F3F7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8" name="Data 01">
            <a:extLst>
              <a:ext uri="{FF2B5EF4-FFF2-40B4-BE49-F238E27FC236}">
                <a16:creationId xmlns:a16="http://schemas.microsoft.com/office/drawing/2014/main" id="{B4A15F8A-6854-86C8-0DAB-5F733816E0BA}"/>
              </a:ext>
            </a:extLst>
          </p:cNvPr>
          <p:cNvSpPr txBox="1"/>
          <p:nvPr/>
        </p:nvSpPr>
        <p:spPr>
          <a:xfrm>
            <a:off x="1941744" y="1508159"/>
            <a:ext cx="1006042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86%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700" dirty="0">
                <a:solidFill>
                  <a:schemeClr val="bg1"/>
                </a:solidFill>
              </a:rPr>
              <a:t>said the </a:t>
            </a:r>
            <a:r>
              <a:rPr lang="en-GB" sz="700" b="1" dirty="0">
                <a:solidFill>
                  <a:schemeClr val="bg1"/>
                </a:solidFill>
              </a:rPr>
              <a:t>healthcare professional </a:t>
            </a:r>
            <a:r>
              <a:rPr lang="en-GB" sz="700" dirty="0">
                <a:solidFill>
                  <a:schemeClr val="bg1"/>
                </a:solidFill>
              </a:rPr>
              <a:t>was</a:t>
            </a:r>
            <a:br>
              <a:rPr lang="en-GB" sz="700" dirty="0">
                <a:solidFill>
                  <a:schemeClr val="bg1"/>
                </a:solidFill>
              </a:rPr>
            </a:br>
            <a:r>
              <a:rPr lang="en-GB" sz="700" b="1" dirty="0">
                <a:solidFill>
                  <a:schemeClr val="bg1"/>
                </a:solidFill>
              </a:rPr>
              <a:t>good</a:t>
            </a:r>
            <a:r>
              <a:rPr lang="en-GB" sz="700" dirty="0">
                <a:solidFill>
                  <a:schemeClr val="bg1"/>
                </a:solidFill>
              </a:rPr>
              <a:t> at treating them with </a:t>
            </a:r>
            <a:r>
              <a:rPr lang="en-GB" sz="700" b="1" dirty="0">
                <a:solidFill>
                  <a:schemeClr val="bg1"/>
                </a:solidFill>
              </a:rPr>
              <a:t>care </a:t>
            </a:r>
            <a:r>
              <a:rPr lang="en-GB" sz="700" dirty="0">
                <a:solidFill>
                  <a:schemeClr val="bg1"/>
                </a:solidFill>
              </a:rPr>
              <a:t>and </a:t>
            </a:r>
            <a:r>
              <a:rPr lang="en-GB" sz="700" b="1" dirty="0">
                <a:solidFill>
                  <a:schemeClr val="bg1"/>
                </a:solidFill>
              </a:rPr>
              <a:t>concern</a:t>
            </a:r>
          </a:p>
        </p:txBody>
      </p:sp>
      <p:sp>
        <p:nvSpPr>
          <p:cNvPr id="9" name="Data 02">
            <a:extLst>
              <a:ext uri="{FF2B5EF4-FFF2-40B4-BE49-F238E27FC236}">
                <a16:creationId xmlns:a16="http://schemas.microsoft.com/office/drawing/2014/main" id="{F3EFC5C0-6A69-9571-74DC-1BAD7A7CE90A}"/>
              </a:ext>
            </a:extLst>
          </p:cNvPr>
          <p:cNvSpPr txBox="1"/>
          <p:nvPr/>
        </p:nvSpPr>
        <p:spPr>
          <a:xfrm>
            <a:off x="23769" y="1508159"/>
            <a:ext cx="1050654" cy="7201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93%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700" dirty="0">
                <a:solidFill>
                  <a:schemeClr val="bg1"/>
                </a:solidFill>
              </a:rPr>
              <a:t>said they had</a:t>
            </a:r>
            <a:br>
              <a:rPr lang="en-GB" sz="700" dirty="0">
                <a:solidFill>
                  <a:schemeClr val="bg1"/>
                </a:solidFill>
              </a:rPr>
            </a:br>
            <a:r>
              <a:rPr lang="en-GB" sz="700" b="1" dirty="0">
                <a:solidFill>
                  <a:schemeClr val="bg1"/>
                </a:solidFill>
              </a:rPr>
              <a:t>confidence</a:t>
            </a:r>
            <a:r>
              <a:rPr lang="en-GB" sz="700" dirty="0">
                <a:solidFill>
                  <a:schemeClr val="bg1"/>
                </a:solidFill>
              </a:rPr>
              <a:t> and </a:t>
            </a:r>
            <a:r>
              <a:rPr lang="en-GB" sz="700" b="1" dirty="0">
                <a:solidFill>
                  <a:schemeClr val="bg1"/>
                </a:solidFill>
              </a:rPr>
              <a:t>trust</a:t>
            </a:r>
            <a:br>
              <a:rPr lang="en-GB" sz="700" b="1" dirty="0">
                <a:solidFill>
                  <a:schemeClr val="bg1"/>
                </a:solidFill>
              </a:rPr>
            </a:br>
            <a:r>
              <a:rPr lang="en-GB" sz="700" dirty="0">
                <a:solidFill>
                  <a:schemeClr val="bg1"/>
                </a:solidFill>
              </a:rPr>
              <a:t>in the </a:t>
            </a:r>
            <a:r>
              <a:rPr lang="en-GB" sz="700" b="1" dirty="0">
                <a:solidFill>
                  <a:schemeClr val="bg1"/>
                </a:solidFill>
              </a:rPr>
              <a:t>healthcare</a:t>
            </a:r>
            <a:br>
              <a:rPr lang="en-GB" sz="700" b="1" dirty="0">
                <a:solidFill>
                  <a:schemeClr val="bg1"/>
                </a:solidFill>
              </a:rPr>
            </a:br>
            <a:r>
              <a:rPr lang="en-GB" sz="700" b="1" dirty="0">
                <a:solidFill>
                  <a:schemeClr val="bg1"/>
                </a:solidFill>
              </a:rPr>
              <a:t>professional</a:t>
            </a:r>
          </a:p>
        </p:txBody>
      </p:sp>
      <p:sp>
        <p:nvSpPr>
          <p:cNvPr id="10" name="Data 03">
            <a:extLst>
              <a:ext uri="{FF2B5EF4-FFF2-40B4-BE49-F238E27FC236}">
                <a16:creationId xmlns:a16="http://schemas.microsoft.com/office/drawing/2014/main" id="{439714BE-D791-A130-7ED2-8DFA33976F4F}"/>
              </a:ext>
            </a:extLst>
          </p:cNvPr>
          <p:cNvSpPr txBox="1"/>
          <p:nvPr/>
        </p:nvSpPr>
        <p:spPr>
          <a:xfrm>
            <a:off x="1089252" y="1508159"/>
            <a:ext cx="828000" cy="5262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90%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700" dirty="0">
                <a:solidFill>
                  <a:schemeClr val="bg1"/>
                </a:solidFill>
              </a:rPr>
              <a:t>said their </a:t>
            </a:r>
            <a:r>
              <a:rPr lang="en-GB" sz="700" b="1" dirty="0">
                <a:solidFill>
                  <a:schemeClr val="bg1"/>
                </a:solidFill>
              </a:rPr>
              <a:t>needs were met</a:t>
            </a:r>
          </a:p>
        </p:txBody>
      </p:sp>
      <p:cxnSp>
        <p:nvCxnSpPr>
          <p:cNvPr id="11" name="Divider Line Horizontal">
            <a:extLst>
              <a:ext uri="{FF2B5EF4-FFF2-40B4-BE49-F238E27FC236}">
                <a16:creationId xmlns:a16="http://schemas.microsoft.com/office/drawing/2014/main" id="{15FFF120-E686-4CC9-68E7-CCA14F37DD4C}"/>
              </a:ext>
            </a:extLst>
          </p:cNvPr>
          <p:cNvCxnSpPr>
            <a:cxnSpLocks/>
          </p:cNvCxnSpPr>
          <p:nvPr/>
        </p:nvCxnSpPr>
        <p:spPr>
          <a:xfrm>
            <a:off x="1018616" y="709875"/>
            <a:ext cx="0" cy="1080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hart 01">
            <a:extLst>
              <a:ext uri="{FF2B5EF4-FFF2-40B4-BE49-F238E27FC236}">
                <a16:creationId xmlns:a16="http://schemas.microsoft.com/office/drawing/2014/main" id="{432F5791-FB22-11C8-5787-911FA896D7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242657"/>
              </p:ext>
            </p:extLst>
          </p:nvPr>
        </p:nvGraphicFramePr>
        <p:xfrm>
          <a:off x="2080200" y="709875"/>
          <a:ext cx="729130" cy="729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5" name="Divider Line Horizontal">
            <a:extLst>
              <a:ext uri="{FF2B5EF4-FFF2-40B4-BE49-F238E27FC236}">
                <a16:creationId xmlns:a16="http://schemas.microsoft.com/office/drawing/2014/main" id="{77E3DF74-6D82-C9BD-8CF3-DC695EAB8927}"/>
              </a:ext>
            </a:extLst>
          </p:cNvPr>
          <p:cNvCxnSpPr>
            <a:cxnSpLocks/>
          </p:cNvCxnSpPr>
          <p:nvPr/>
        </p:nvCxnSpPr>
        <p:spPr>
          <a:xfrm>
            <a:off x="1972772" y="709875"/>
            <a:ext cx="0" cy="1080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01">
            <a:extLst>
              <a:ext uri="{FF2B5EF4-FFF2-40B4-BE49-F238E27FC236}">
                <a16:creationId xmlns:a16="http://schemas.microsoft.com/office/drawing/2014/main" id="{4AC3FF7D-EE59-4960-7BD7-4EFA9C7C21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6247220"/>
              </p:ext>
            </p:extLst>
          </p:nvPr>
        </p:nvGraphicFramePr>
        <p:xfrm>
          <a:off x="184531" y="709875"/>
          <a:ext cx="729130" cy="729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01">
            <a:extLst>
              <a:ext uri="{FF2B5EF4-FFF2-40B4-BE49-F238E27FC236}">
                <a16:creationId xmlns:a16="http://schemas.microsoft.com/office/drawing/2014/main" id="{E311D393-2C02-838A-3014-5CF57BE3FB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45412"/>
              </p:ext>
            </p:extLst>
          </p:nvPr>
        </p:nvGraphicFramePr>
        <p:xfrm>
          <a:off x="1138687" y="709875"/>
          <a:ext cx="729130" cy="729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E09BB8-2468-DF09-B6D6-753D5B7E6140}"/>
              </a:ext>
            </a:extLst>
          </p:cNvPr>
          <p:cNvSpPr>
            <a:spLocks noChangeAspect="1"/>
          </p:cNvSpPr>
          <p:nvPr/>
        </p:nvSpPr>
        <p:spPr>
          <a:xfrm>
            <a:off x="2336317" y="966440"/>
            <a:ext cx="216896" cy="216000"/>
          </a:xfrm>
          <a:custGeom>
            <a:avLst/>
            <a:gdLst>
              <a:gd name="connsiteX0" fmla="*/ 458144 w 857670"/>
              <a:gd name="connsiteY0" fmla="*/ 787147 h 854127"/>
              <a:gd name="connsiteX1" fmla="*/ 668646 w 857670"/>
              <a:gd name="connsiteY1" fmla="*/ 789681 h 854127"/>
              <a:gd name="connsiteX2" fmla="*/ 669570 w 857670"/>
              <a:gd name="connsiteY2" fmla="*/ 789681 h 854127"/>
              <a:gd name="connsiteX3" fmla="*/ 675352 w 857670"/>
              <a:gd name="connsiteY3" fmla="*/ 789757 h 854127"/>
              <a:gd name="connsiteX4" fmla="*/ 674581 w 857670"/>
              <a:gd name="connsiteY4" fmla="*/ 854127 h 854127"/>
              <a:gd name="connsiteX5" fmla="*/ 457410 w 857670"/>
              <a:gd name="connsiteY5" fmla="*/ 851517 h 854127"/>
              <a:gd name="connsiteX6" fmla="*/ 399489 w 857670"/>
              <a:gd name="connsiteY6" fmla="*/ 787138 h 854127"/>
              <a:gd name="connsiteX7" fmla="*/ 400260 w 857670"/>
              <a:gd name="connsiteY7" fmla="*/ 851517 h 854127"/>
              <a:gd name="connsiteX8" fmla="*/ 183090 w 857670"/>
              <a:gd name="connsiteY8" fmla="*/ 854127 h 854127"/>
              <a:gd name="connsiteX9" fmla="*/ 182281 w 857670"/>
              <a:gd name="connsiteY9" fmla="*/ 789748 h 854127"/>
              <a:gd name="connsiteX10" fmla="*/ 188063 w 857670"/>
              <a:gd name="connsiteY10" fmla="*/ 789672 h 854127"/>
              <a:gd name="connsiteX11" fmla="*/ 188986 w 857670"/>
              <a:gd name="connsiteY11" fmla="*/ 789672 h 854127"/>
              <a:gd name="connsiteX12" fmla="*/ 381620 w 857670"/>
              <a:gd name="connsiteY12" fmla="*/ 766326 h 854127"/>
              <a:gd name="connsiteX13" fmla="*/ 381572 w 857670"/>
              <a:gd name="connsiteY13" fmla="*/ 766364 h 854127"/>
              <a:gd name="connsiteX14" fmla="*/ 381571 w 857670"/>
              <a:gd name="connsiteY14" fmla="*/ 766327 h 854127"/>
              <a:gd name="connsiteX15" fmla="*/ 343260 w 857670"/>
              <a:gd name="connsiteY15" fmla="*/ 256689 h 854127"/>
              <a:gd name="connsiteX16" fmla="*/ 282103 w 857670"/>
              <a:gd name="connsiteY16" fmla="*/ 375581 h 854127"/>
              <a:gd name="connsiteX17" fmla="*/ 288949 w 857670"/>
              <a:gd name="connsiteY17" fmla="*/ 420080 h 854127"/>
              <a:gd name="connsiteX18" fmla="*/ 316333 w 857670"/>
              <a:gd name="connsiteY18" fmla="*/ 440161 h 854127"/>
              <a:gd name="connsiteX19" fmla="*/ 541339 w 857670"/>
              <a:gd name="connsiteY19" fmla="*/ 440161 h 854127"/>
              <a:gd name="connsiteX20" fmla="*/ 568723 w 857670"/>
              <a:gd name="connsiteY20" fmla="*/ 419851 h 854127"/>
              <a:gd name="connsiteX21" fmla="*/ 575569 w 857670"/>
              <a:gd name="connsiteY21" fmla="*/ 375581 h 854127"/>
              <a:gd name="connsiteX22" fmla="*/ 574200 w 857670"/>
              <a:gd name="connsiteY22" fmla="*/ 355271 h 854127"/>
              <a:gd name="connsiteX23" fmla="*/ 568951 w 857670"/>
              <a:gd name="connsiteY23" fmla="*/ 332451 h 854127"/>
              <a:gd name="connsiteX24" fmla="*/ 514411 w 857670"/>
              <a:gd name="connsiteY24" fmla="*/ 256689 h 854127"/>
              <a:gd name="connsiteX25" fmla="*/ 508934 w 857670"/>
              <a:gd name="connsiteY25" fmla="*/ 261937 h 854127"/>
              <a:gd name="connsiteX26" fmla="*/ 496383 w 857670"/>
              <a:gd name="connsiteY26" fmla="*/ 272206 h 854127"/>
              <a:gd name="connsiteX27" fmla="*/ 486570 w 857670"/>
              <a:gd name="connsiteY27" fmla="*/ 278368 h 854127"/>
              <a:gd name="connsiteX28" fmla="*/ 482919 w 857670"/>
              <a:gd name="connsiteY28" fmla="*/ 280194 h 854127"/>
              <a:gd name="connsiteX29" fmla="*/ 428836 w 857670"/>
              <a:gd name="connsiteY29" fmla="*/ 293430 h 854127"/>
              <a:gd name="connsiteX30" fmla="*/ 374296 w 857670"/>
              <a:gd name="connsiteY30" fmla="*/ 280194 h 854127"/>
              <a:gd name="connsiteX31" fmla="*/ 361060 w 857670"/>
              <a:gd name="connsiteY31" fmla="*/ 272206 h 854127"/>
              <a:gd name="connsiteX32" fmla="*/ 347140 w 857670"/>
              <a:gd name="connsiteY32" fmla="*/ 260569 h 854127"/>
              <a:gd name="connsiteX33" fmla="*/ 343260 w 857670"/>
              <a:gd name="connsiteY33" fmla="*/ 256689 h 854127"/>
              <a:gd name="connsiteX34" fmla="*/ 841916 w 857670"/>
              <a:gd name="connsiteY34" fmla="*/ 218457 h 854127"/>
              <a:gd name="connsiteX35" fmla="*/ 848707 w 857670"/>
              <a:gd name="connsiteY35" fmla="*/ 222267 h 854127"/>
              <a:gd name="connsiteX36" fmla="*/ 857461 w 857670"/>
              <a:gd name="connsiteY36" fmla="*/ 257843 h 854127"/>
              <a:gd name="connsiteX37" fmla="*/ 851793 w 857670"/>
              <a:gd name="connsiteY37" fmla="*/ 486872 h 854127"/>
              <a:gd name="connsiteX38" fmla="*/ 828038 w 857670"/>
              <a:gd name="connsiteY38" fmla="*/ 544269 h 854127"/>
              <a:gd name="connsiteX39" fmla="*/ 681429 w 857670"/>
              <a:gd name="connsiteY39" fmla="*/ 698574 h 854127"/>
              <a:gd name="connsiteX40" fmla="*/ 657902 w 857670"/>
              <a:gd name="connsiteY40" fmla="*/ 761973 h 854127"/>
              <a:gd name="connsiteX41" fmla="*/ 658226 w 857670"/>
              <a:gd name="connsiteY41" fmla="*/ 768545 h 854127"/>
              <a:gd name="connsiteX42" fmla="*/ 476099 w 857670"/>
              <a:gd name="connsiteY42" fmla="*/ 766364 h 854127"/>
              <a:gd name="connsiteX43" fmla="*/ 477127 w 857670"/>
              <a:gd name="connsiteY43" fmla="*/ 710090 h 854127"/>
              <a:gd name="connsiteX44" fmla="*/ 477194 w 857670"/>
              <a:gd name="connsiteY44" fmla="*/ 710090 h 854127"/>
              <a:gd name="connsiteX45" fmla="*/ 503864 w 857670"/>
              <a:gd name="connsiteY45" fmla="*/ 571425 h 854127"/>
              <a:gd name="connsiteX46" fmla="*/ 511274 w 857670"/>
              <a:gd name="connsiteY46" fmla="*/ 552890 h 854127"/>
              <a:gd name="connsiteX47" fmla="*/ 525562 w 857670"/>
              <a:gd name="connsiteY47" fmla="*/ 538774 h 854127"/>
              <a:gd name="connsiteX48" fmla="*/ 668199 w 857670"/>
              <a:gd name="connsiteY48" fmla="*/ 443000 h 854127"/>
              <a:gd name="connsiteX49" fmla="*/ 708347 w 857670"/>
              <a:gd name="connsiteY49" fmla="*/ 441228 h 854127"/>
              <a:gd name="connsiteX50" fmla="*/ 721320 w 857670"/>
              <a:gd name="connsiteY50" fmla="*/ 451363 h 854127"/>
              <a:gd name="connsiteX51" fmla="*/ 726082 w 857670"/>
              <a:gd name="connsiteY51" fmla="*/ 466212 h 854127"/>
              <a:gd name="connsiteX52" fmla="*/ 710690 w 857670"/>
              <a:gd name="connsiteY52" fmla="*/ 498502 h 854127"/>
              <a:gd name="connsiteX53" fmla="*/ 620021 w 857670"/>
              <a:gd name="connsiteY53" fmla="*/ 574892 h 854127"/>
              <a:gd name="connsiteX54" fmla="*/ 618750 w 857670"/>
              <a:gd name="connsiteY54" fmla="*/ 589670 h 854127"/>
              <a:gd name="connsiteX55" fmla="*/ 633528 w 857670"/>
              <a:gd name="connsiteY55" fmla="*/ 590942 h 854127"/>
              <a:gd name="connsiteX56" fmla="*/ 724225 w 857670"/>
              <a:gd name="connsiteY56" fmla="*/ 514485 h 854127"/>
              <a:gd name="connsiteX57" fmla="*/ 724672 w 857670"/>
              <a:gd name="connsiteY57" fmla="*/ 514142 h 854127"/>
              <a:gd name="connsiteX58" fmla="*/ 746418 w 857670"/>
              <a:gd name="connsiteY58" fmla="*/ 498311 h 854127"/>
              <a:gd name="connsiteX59" fmla="*/ 775707 w 857670"/>
              <a:gd name="connsiteY59" fmla="*/ 448210 h 854127"/>
              <a:gd name="connsiteX60" fmla="*/ 795710 w 857670"/>
              <a:gd name="connsiteY60" fmla="*/ 277188 h 854127"/>
              <a:gd name="connsiteX61" fmla="*/ 831219 w 857670"/>
              <a:gd name="connsiteY61" fmla="*/ 222058 h 854127"/>
              <a:gd name="connsiteX62" fmla="*/ 841916 w 857670"/>
              <a:gd name="connsiteY62" fmla="*/ 218457 h 854127"/>
              <a:gd name="connsiteX63" fmla="*/ 15641 w 857670"/>
              <a:gd name="connsiteY63" fmla="*/ 218429 h 854127"/>
              <a:gd name="connsiteX64" fmla="*/ 15803 w 857670"/>
              <a:gd name="connsiteY64" fmla="*/ 218429 h 854127"/>
              <a:gd name="connsiteX65" fmla="*/ 26452 w 857670"/>
              <a:gd name="connsiteY65" fmla="*/ 222067 h 854127"/>
              <a:gd name="connsiteX66" fmla="*/ 61961 w 857670"/>
              <a:gd name="connsiteY66" fmla="*/ 277198 h 854127"/>
              <a:gd name="connsiteX67" fmla="*/ 81916 w 857670"/>
              <a:gd name="connsiteY67" fmla="*/ 448219 h 854127"/>
              <a:gd name="connsiteX68" fmla="*/ 111205 w 857670"/>
              <a:gd name="connsiteY68" fmla="*/ 498321 h 854127"/>
              <a:gd name="connsiteX69" fmla="*/ 132951 w 857670"/>
              <a:gd name="connsiteY69" fmla="*/ 514151 h 854127"/>
              <a:gd name="connsiteX70" fmla="*/ 133399 w 857670"/>
              <a:gd name="connsiteY70" fmla="*/ 514494 h 854127"/>
              <a:gd name="connsiteX71" fmla="*/ 224134 w 857670"/>
              <a:gd name="connsiteY71" fmla="*/ 590942 h 854127"/>
              <a:gd name="connsiteX72" fmla="*/ 238912 w 857670"/>
              <a:gd name="connsiteY72" fmla="*/ 589670 h 854127"/>
              <a:gd name="connsiteX73" fmla="*/ 237640 w 857670"/>
              <a:gd name="connsiteY73" fmla="*/ 574892 h 854127"/>
              <a:gd name="connsiteX74" fmla="*/ 146972 w 857670"/>
              <a:gd name="connsiteY74" fmla="*/ 498502 h 854127"/>
              <a:gd name="connsiteX75" fmla="*/ 131579 w 857670"/>
              <a:gd name="connsiteY75" fmla="*/ 466212 h 854127"/>
              <a:gd name="connsiteX76" fmla="*/ 136342 w 857670"/>
              <a:gd name="connsiteY76" fmla="*/ 451363 h 854127"/>
              <a:gd name="connsiteX77" fmla="*/ 149315 w 857670"/>
              <a:gd name="connsiteY77" fmla="*/ 441228 h 854127"/>
              <a:gd name="connsiteX78" fmla="*/ 189463 w 857670"/>
              <a:gd name="connsiteY78" fmla="*/ 443000 h 854127"/>
              <a:gd name="connsiteX79" fmla="*/ 332176 w 857670"/>
              <a:gd name="connsiteY79" fmla="*/ 538774 h 854127"/>
              <a:gd name="connsiteX80" fmla="*/ 346463 w 857670"/>
              <a:gd name="connsiteY80" fmla="*/ 552890 h 854127"/>
              <a:gd name="connsiteX81" fmla="*/ 353874 w 857670"/>
              <a:gd name="connsiteY81" fmla="*/ 571425 h 854127"/>
              <a:gd name="connsiteX82" fmla="*/ 380544 w 857670"/>
              <a:gd name="connsiteY82" fmla="*/ 710090 h 854127"/>
              <a:gd name="connsiteX83" fmla="*/ 381571 w 857670"/>
              <a:gd name="connsiteY83" fmla="*/ 766327 h 854127"/>
              <a:gd name="connsiteX84" fmla="*/ 199502 w 857670"/>
              <a:gd name="connsiteY84" fmla="*/ 768507 h 854127"/>
              <a:gd name="connsiteX85" fmla="*/ 199826 w 857670"/>
              <a:gd name="connsiteY85" fmla="*/ 761935 h 854127"/>
              <a:gd name="connsiteX86" fmla="*/ 176290 w 857670"/>
              <a:gd name="connsiteY86" fmla="*/ 698536 h 854127"/>
              <a:gd name="connsiteX87" fmla="*/ 29681 w 857670"/>
              <a:gd name="connsiteY87" fmla="*/ 544231 h 854127"/>
              <a:gd name="connsiteX88" fmla="*/ 5925 w 857670"/>
              <a:gd name="connsiteY88" fmla="*/ 486834 h 854127"/>
              <a:gd name="connsiteX89" fmla="*/ 210 w 857670"/>
              <a:gd name="connsiteY89" fmla="*/ 257843 h 854127"/>
              <a:gd name="connsiteX90" fmla="*/ 8973 w 857670"/>
              <a:gd name="connsiteY90" fmla="*/ 222239 h 854127"/>
              <a:gd name="connsiteX91" fmla="*/ 15641 w 857670"/>
              <a:gd name="connsiteY91" fmla="*/ 218429 h 854127"/>
              <a:gd name="connsiteX92" fmla="*/ 428837 w 857670"/>
              <a:gd name="connsiteY92" fmla="*/ 78237 h 854127"/>
              <a:gd name="connsiteX93" fmla="*/ 332536 w 857670"/>
              <a:gd name="connsiteY93" fmla="*/ 174309 h 854127"/>
              <a:gd name="connsiteX94" fmla="*/ 363343 w 857670"/>
              <a:gd name="connsiteY94" fmla="*/ 244367 h 854127"/>
              <a:gd name="connsiteX95" fmla="*/ 385022 w 857670"/>
              <a:gd name="connsiteY95" fmla="*/ 259884 h 854127"/>
              <a:gd name="connsiteX96" fmla="*/ 428837 w 857670"/>
              <a:gd name="connsiteY96" fmla="*/ 270609 h 854127"/>
              <a:gd name="connsiteX97" fmla="*/ 472651 w 857670"/>
              <a:gd name="connsiteY97" fmla="*/ 259884 h 854127"/>
              <a:gd name="connsiteX98" fmla="*/ 475389 w 857670"/>
              <a:gd name="connsiteY98" fmla="*/ 258515 h 854127"/>
              <a:gd name="connsiteX99" fmla="*/ 494330 w 857670"/>
              <a:gd name="connsiteY99" fmla="*/ 244367 h 854127"/>
              <a:gd name="connsiteX100" fmla="*/ 506196 w 857670"/>
              <a:gd name="connsiteY100" fmla="*/ 231359 h 854127"/>
              <a:gd name="connsiteX101" fmla="*/ 513955 w 857670"/>
              <a:gd name="connsiteY101" fmla="*/ 219036 h 854127"/>
              <a:gd name="connsiteX102" fmla="*/ 514412 w 857670"/>
              <a:gd name="connsiteY102" fmla="*/ 217896 h 854127"/>
              <a:gd name="connsiteX103" fmla="*/ 514869 w 857670"/>
              <a:gd name="connsiteY103" fmla="*/ 217211 h 854127"/>
              <a:gd name="connsiteX104" fmla="*/ 525137 w 857670"/>
              <a:gd name="connsiteY104" fmla="*/ 174765 h 854127"/>
              <a:gd name="connsiteX105" fmla="*/ 525137 w 857670"/>
              <a:gd name="connsiteY105" fmla="*/ 174309 h 854127"/>
              <a:gd name="connsiteX106" fmla="*/ 428837 w 857670"/>
              <a:gd name="connsiteY106" fmla="*/ 78237 h 854127"/>
              <a:gd name="connsiteX107" fmla="*/ 428835 w 857670"/>
              <a:gd name="connsiteY107" fmla="*/ 0 h 854127"/>
              <a:gd name="connsiteX108" fmla="*/ 688034 w 857670"/>
              <a:gd name="connsiteY108" fmla="*/ 259199 h 854127"/>
              <a:gd name="connsiteX109" fmla="*/ 428835 w 857670"/>
              <a:gd name="connsiteY109" fmla="*/ 518398 h 854127"/>
              <a:gd name="connsiteX110" fmla="*/ 169636 w 857670"/>
              <a:gd name="connsiteY110" fmla="*/ 259199 h 854127"/>
              <a:gd name="connsiteX111" fmla="*/ 428835 w 857670"/>
              <a:gd name="connsiteY111" fmla="*/ 0 h 854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57670" h="854127">
                <a:moveTo>
                  <a:pt x="458144" y="787147"/>
                </a:moveTo>
                <a:lnTo>
                  <a:pt x="668646" y="789681"/>
                </a:lnTo>
                <a:lnTo>
                  <a:pt x="669570" y="789681"/>
                </a:lnTo>
                <a:lnTo>
                  <a:pt x="675352" y="789757"/>
                </a:lnTo>
                <a:lnTo>
                  <a:pt x="674581" y="854127"/>
                </a:lnTo>
                <a:lnTo>
                  <a:pt x="457410" y="851517"/>
                </a:lnTo>
                <a:close/>
                <a:moveTo>
                  <a:pt x="399489" y="787138"/>
                </a:moveTo>
                <a:lnTo>
                  <a:pt x="400260" y="851517"/>
                </a:lnTo>
                <a:lnTo>
                  <a:pt x="183090" y="854127"/>
                </a:lnTo>
                <a:lnTo>
                  <a:pt x="182281" y="789748"/>
                </a:lnTo>
                <a:lnTo>
                  <a:pt x="188063" y="789672"/>
                </a:lnTo>
                <a:lnTo>
                  <a:pt x="188986" y="789672"/>
                </a:lnTo>
                <a:close/>
                <a:moveTo>
                  <a:pt x="381620" y="766326"/>
                </a:moveTo>
                <a:lnTo>
                  <a:pt x="381572" y="766364"/>
                </a:lnTo>
                <a:lnTo>
                  <a:pt x="381571" y="766327"/>
                </a:lnTo>
                <a:close/>
                <a:moveTo>
                  <a:pt x="343260" y="256689"/>
                </a:moveTo>
                <a:cubicBezTo>
                  <a:pt x="305608" y="283617"/>
                  <a:pt x="282103" y="327431"/>
                  <a:pt x="282103" y="375581"/>
                </a:cubicBezTo>
                <a:cubicBezTo>
                  <a:pt x="282103" y="390643"/>
                  <a:pt x="284385" y="405703"/>
                  <a:pt x="288949" y="420080"/>
                </a:cubicBezTo>
                <a:cubicBezTo>
                  <a:pt x="292828" y="432175"/>
                  <a:pt x="303782" y="440161"/>
                  <a:pt x="316333" y="440161"/>
                </a:cubicBezTo>
                <a:lnTo>
                  <a:pt x="541339" y="440161"/>
                </a:lnTo>
                <a:cubicBezTo>
                  <a:pt x="553890" y="440161"/>
                  <a:pt x="564843" y="432175"/>
                  <a:pt x="568723" y="419851"/>
                </a:cubicBezTo>
                <a:cubicBezTo>
                  <a:pt x="573286" y="405703"/>
                  <a:pt x="575569" y="390643"/>
                  <a:pt x="575569" y="375581"/>
                </a:cubicBezTo>
                <a:cubicBezTo>
                  <a:pt x="575569" y="368735"/>
                  <a:pt x="575112" y="361889"/>
                  <a:pt x="574200" y="355271"/>
                </a:cubicBezTo>
                <a:cubicBezTo>
                  <a:pt x="573058" y="347513"/>
                  <a:pt x="571461" y="339754"/>
                  <a:pt x="568951" y="332451"/>
                </a:cubicBezTo>
                <a:cubicBezTo>
                  <a:pt x="559595" y="301873"/>
                  <a:pt x="540425" y="275173"/>
                  <a:pt x="514411" y="256689"/>
                </a:cubicBezTo>
                <a:cubicBezTo>
                  <a:pt x="512586" y="258743"/>
                  <a:pt x="510760" y="260340"/>
                  <a:pt x="508934" y="261937"/>
                </a:cubicBezTo>
                <a:cubicBezTo>
                  <a:pt x="505740" y="265132"/>
                  <a:pt x="501404" y="268783"/>
                  <a:pt x="496383" y="272206"/>
                </a:cubicBezTo>
                <a:cubicBezTo>
                  <a:pt x="493416" y="274260"/>
                  <a:pt x="490222" y="276314"/>
                  <a:pt x="486570" y="278368"/>
                </a:cubicBezTo>
                <a:lnTo>
                  <a:pt x="482919" y="280194"/>
                </a:lnTo>
                <a:cubicBezTo>
                  <a:pt x="466717" y="288865"/>
                  <a:pt x="447777" y="293430"/>
                  <a:pt x="428836" y="293430"/>
                </a:cubicBezTo>
                <a:cubicBezTo>
                  <a:pt x="409896" y="293430"/>
                  <a:pt x="390955" y="288865"/>
                  <a:pt x="374296" y="280194"/>
                </a:cubicBezTo>
                <a:cubicBezTo>
                  <a:pt x="369504" y="277683"/>
                  <a:pt x="365168" y="275173"/>
                  <a:pt x="361060" y="272206"/>
                </a:cubicBezTo>
                <a:cubicBezTo>
                  <a:pt x="356040" y="268555"/>
                  <a:pt x="351476" y="264904"/>
                  <a:pt x="347140" y="260569"/>
                </a:cubicBezTo>
                <a:cubicBezTo>
                  <a:pt x="345771" y="259427"/>
                  <a:pt x="344402" y="258058"/>
                  <a:pt x="343260" y="256689"/>
                </a:cubicBezTo>
                <a:close/>
                <a:moveTo>
                  <a:pt x="841916" y="218457"/>
                </a:moveTo>
                <a:cubicBezTo>
                  <a:pt x="844605" y="218746"/>
                  <a:pt x="847059" y="220122"/>
                  <a:pt x="848707" y="222267"/>
                </a:cubicBezTo>
                <a:cubicBezTo>
                  <a:pt x="855457" y="232841"/>
                  <a:pt x="858534" y="245344"/>
                  <a:pt x="857461" y="257843"/>
                </a:cubicBezTo>
                <a:lnTo>
                  <a:pt x="851793" y="486872"/>
                </a:lnTo>
                <a:cubicBezTo>
                  <a:pt x="851617" y="508361"/>
                  <a:pt x="843099" y="528941"/>
                  <a:pt x="828038" y="544269"/>
                </a:cubicBezTo>
                <a:lnTo>
                  <a:pt x="681429" y="698574"/>
                </a:lnTo>
                <a:cubicBezTo>
                  <a:pt x="664956" y="715418"/>
                  <a:pt x="656406" y="738461"/>
                  <a:pt x="657902" y="761973"/>
                </a:cubicBezTo>
                <a:lnTo>
                  <a:pt x="658226" y="768545"/>
                </a:lnTo>
                <a:lnTo>
                  <a:pt x="476099" y="766364"/>
                </a:lnTo>
                <a:lnTo>
                  <a:pt x="477127" y="710090"/>
                </a:lnTo>
                <a:lnTo>
                  <a:pt x="477194" y="710090"/>
                </a:lnTo>
                <a:lnTo>
                  <a:pt x="503864" y="571425"/>
                </a:lnTo>
                <a:cubicBezTo>
                  <a:pt x="505072" y="564814"/>
                  <a:pt x="507592" y="558511"/>
                  <a:pt x="511274" y="552890"/>
                </a:cubicBezTo>
                <a:cubicBezTo>
                  <a:pt x="515058" y="547286"/>
                  <a:pt x="519914" y="542488"/>
                  <a:pt x="525562" y="538774"/>
                </a:cubicBezTo>
                <a:lnTo>
                  <a:pt x="668199" y="443000"/>
                </a:lnTo>
                <a:cubicBezTo>
                  <a:pt x="680844" y="437220"/>
                  <a:pt x="695241" y="436585"/>
                  <a:pt x="708347" y="441228"/>
                </a:cubicBezTo>
                <a:cubicBezTo>
                  <a:pt x="713541" y="443314"/>
                  <a:pt x="718038" y="446828"/>
                  <a:pt x="721320" y="451363"/>
                </a:cubicBezTo>
                <a:cubicBezTo>
                  <a:pt x="724375" y="455716"/>
                  <a:pt x="726036" y="460894"/>
                  <a:pt x="726082" y="466212"/>
                </a:cubicBezTo>
                <a:cubicBezTo>
                  <a:pt x="725407" y="478583"/>
                  <a:pt x="719876" y="490187"/>
                  <a:pt x="710690" y="498502"/>
                </a:cubicBezTo>
                <a:lnTo>
                  <a:pt x="620021" y="574892"/>
                </a:lnTo>
                <a:cubicBezTo>
                  <a:pt x="615589" y="578622"/>
                  <a:pt x="615020" y="585238"/>
                  <a:pt x="618750" y="589670"/>
                </a:cubicBezTo>
                <a:cubicBezTo>
                  <a:pt x="622480" y="594102"/>
                  <a:pt x="629096" y="594672"/>
                  <a:pt x="633528" y="590942"/>
                </a:cubicBezTo>
                <a:lnTo>
                  <a:pt x="724225" y="514485"/>
                </a:lnTo>
                <a:lnTo>
                  <a:pt x="724672" y="514142"/>
                </a:lnTo>
                <a:lnTo>
                  <a:pt x="746418" y="498311"/>
                </a:lnTo>
                <a:cubicBezTo>
                  <a:pt x="762966" y="486631"/>
                  <a:pt x="773647" y="468360"/>
                  <a:pt x="775707" y="448210"/>
                </a:cubicBezTo>
                <a:lnTo>
                  <a:pt x="795710" y="277188"/>
                </a:lnTo>
                <a:cubicBezTo>
                  <a:pt x="806187" y="248204"/>
                  <a:pt x="819208" y="229859"/>
                  <a:pt x="831219" y="222058"/>
                </a:cubicBezTo>
                <a:cubicBezTo>
                  <a:pt x="834315" y="219756"/>
                  <a:pt x="838059" y="218496"/>
                  <a:pt x="841916" y="218457"/>
                </a:cubicBezTo>
                <a:close/>
                <a:moveTo>
                  <a:pt x="15641" y="218429"/>
                </a:moveTo>
                <a:lnTo>
                  <a:pt x="15803" y="218429"/>
                </a:lnTo>
                <a:cubicBezTo>
                  <a:pt x="19648" y="218484"/>
                  <a:pt x="23377" y="219758"/>
                  <a:pt x="26452" y="222067"/>
                </a:cubicBezTo>
                <a:cubicBezTo>
                  <a:pt x="38463" y="229868"/>
                  <a:pt x="51484" y="248213"/>
                  <a:pt x="61961" y="277198"/>
                </a:cubicBezTo>
                <a:lnTo>
                  <a:pt x="81916" y="448219"/>
                </a:lnTo>
                <a:cubicBezTo>
                  <a:pt x="83976" y="468369"/>
                  <a:pt x="94658" y="486640"/>
                  <a:pt x="111205" y="498321"/>
                </a:cubicBezTo>
                <a:lnTo>
                  <a:pt x="132951" y="514151"/>
                </a:lnTo>
                <a:lnTo>
                  <a:pt x="133399" y="514494"/>
                </a:lnTo>
                <a:lnTo>
                  <a:pt x="224134" y="590942"/>
                </a:lnTo>
                <a:cubicBezTo>
                  <a:pt x="228566" y="594672"/>
                  <a:pt x="235182" y="594102"/>
                  <a:pt x="238912" y="589670"/>
                </a:cubicBezTo>
                <a:cubicBezTo>
                  <a:pt x="242642" y="585238"/>
                  <a:pt x="242072" y="578622"/>
                  <a:pt x="237640" y="574892"/>
                </a:cubicBezTo>
                <a:lnTo>
                  <a:pt x="146972" y="498502"/>
                </a:lnTo>
                <a:cubicBezTo>
                  <a:pt x="137790" y="490186"/>
                  <a:pt x="132258" y="478582"/>
                  <a:pt x="131579" y="466212"/>
                </a:cubicBezTo>
                <a:cubicBezTo>
                  <a:pt x="131625" y="460894"/>
                  <a:pt x="133286" y="455716"/>
                  <a:pt x="136342" y="451363"/>
                </a:cubicBezTo>
                <a:cubicBezTo>
                  <a:pt x="139625" y="446830"/>
                  <a:pt x="144122" y="443317"/>
                  <a:pt x="149315" y="441228"/>
                </a:cubicBezTo>
                <a:cubicBezTo>
                  <a:pt x="162420" y="436585"/>
                  <a:pt x="176817" y="437220"/>
                  <a:pt x="189463" y="443000"/>
                </a:cubicBezTo>
                <a:lnTo>
                  <a:pt x="332176" y="538774"/>
                </a:lnTo>
                <a:cubicBezTo>
                  <a:pt x="337825" y="542488"/>
                  <a:pt x="342681" y="547286"/>
                  <a:pt x="346463" y="552890"/>
                </a:cubicBezTo>
                <a:cubicBezTo>
                  <a:pt x="350149" y="558509"/>
                  <a:pt x="352670" y="564813"/>
                  <a:pt x="353874" y="571425"/>
                </a:cubicBezTo>
                <a:lnTo>
                  <a:pt x="380544" y="710090"/>
                </a:lnTo>
                <a:lnTo>
                  <a:pt x="381571" y="766327"/>
                </a:lnTo>
                <a:lnTo>
                  <a:pt x="199502" y="768507"/>
                </a:lnTo>
                <a:lnTo>
                  <a:pt x="199826" y="761935"/>
                </a:lnTo>
                <a:cubicBezTo>
                  <a:pt x="201313" y="738422"/>
                  <a:pt x="192759" y="715382"/>
                  <a:pt x="176290" y="698536"/>
                </a:cubicBezTo>
                <a:lnTo>
                  <a:pt x="29681" y="544231"/>
                </a:lnTo>
                <a:cubicBezTo>
                  <a:pt x="14630" y="528896"/>
                  <a:pt x="6114" y="508320"/>
                  <a:pt x="5925" y="486834"/>
                </a:cubicBezTo>
                <a:lnTo>
                  <a:pt x="210" y="257843"/>
                </a:lnTo>
                <a:cubicBezTo>
                  <a:pt x="-867" y="245334"/>
                  <a:pt x="2213" y="232819"/>
                  <a:pt x="8973" y="222239"/>
                </a:cubicBezTo>
                <a:cubicBezTo>
                  <a:pt x="10597" y="220128"/>
                  <a:pt x="12998" y="218755"/>
                  <a:pt x="15641" y="218429"/>
                </a:cubicBezTo>
                <a:close/>
                <a:moveTo>
                  <a:pt x="428837" y="78237"/>
                </a:moveTo>
                <a:cubicBezTo>
                  <a:pt x="375894" y="78237"/>
                  <a:pt x="332536" y="121367"/>
                  <a:pt x="332536" y="174309"/>
                </a:cubicBezTo>
                <a:cubicBezTo>
                  <a:pt x="332536" y="202149"/>
                  <a:pt x="344403" y="227251"/>
                  <a:pt x="363343" y="244367"/>
                </a:cubicBezTo>
                <a:cubicBezTo>
                  <a:pt x="369733" y="250756"/>
                  <a:pt x="377036" y="255777"/>
                  <a:pt x="385022" y="259884"/>
                </a:cubicBezTo>
                <a:cubicBezTo>
                  <a:pt x="398030" y="266731"/>
                  <a:pt x="413091" y="270609"/>
                  <a:pt x="428837" y="270609"/>
                </a:cubicBezTo>
                <a:cubicBezTo>
                  <a:pt x="444582" y="270609"/>
                  <a:pt x="459644" y="266731"/>
                  <a:pt x="472651" y="259884"/>
                </a:cubicBezTo>
                <a:cubicBezTo>
                  <a:pt x="473565" y="259427"/>
                  <a:pt x="474477" y="258971"/>
                  <a:pt x="475389" y="258515"/>
                </a:cubicBezTo>
                <a:cubicBezTo>
                  <a:pt x="482236" y="254635"/>
                  <a:pt x="488625" y="250072"/>
                  <a:pt x="494330" y="244367"/>
                </a:cubicBezTo>
                <a:cubicBezTo>
                  <a:pt x="498667" y="240715"/>
                  <a:pt x="502773" y="236151"/>
                  <a:pt x="506196" y="231359"/>
                </a:cubicBezTo>
                <a:cubicBezTo>
                  <a:pt x="509164" y="227479"/>
                  <a:pt x="511901" y="223373"/>
                  <a:pt x="513955" y="219036"/>
                </a:cubicBezTo>
                <a:cubicBezTo>
                  <a:pt x="513955" y="218808"/>
                  <a:pt x="514184" y="218580"/>
                  <a:pt x="514412" y="217896"/>
                </a:cubicBezTo>
                <a:cubicBezTo>
                  <a:pt x="514640" y="217667"/>
                  <a:pt x="514869" y="217439"/>
                  <a:pt x="514869" y="217211"/>
                </a:cubicBezTo>
                <a:cubicBezTo>
                  <a:pt x="521486" y="204431"/>
                  <a:pt x="525137" y="190055"/>
                  <a:pt x="525137" y="174765"/>
                </a:cubicBezTo>
                <a:lnTo>
                  <a:pt x="525137" y="174309"/>
                </a:lnTo>
                <a:cubicBezTo>
                  <a:pt x="525137" y="121367"/>
                  <a:pt x="481779" y="78237"/>
                  <a:pt x="428837" y="78237"/>
                </a:cubicBezTo>
                <a:close/>
                <a:moveTo>
                  <a:pt x="428835" y="0"/>
                </a:moveTo>
                <a:cubicBezTo>
                  <a:pt x="571987" y="0"/>
                  <a:pt x="688034" y="116047"/>
                  <a:pt x="688034" y="259199"/>
                </a:cubicBezTo>
                <a:cubicBezTo>
                  <a:pt x="688034" y="402351"/>
                  <a:pt x="571987" y="518398"/>
                  <a:pt x="428835" y="518398"/>
                </a:cubicBezTo>
                <a:cubicBezTo>
                  <a:pt x="285683" y="518398"/>
                  <a:pt x="169636" y="402351"/>
                  <a:pt x="169636" y="259199"/>
                </a:cubicBezTo>
                <a:cubicBezTo>
                  <a:pt x="169636" y="116047"/>
                  <a:pt x="285683" y="0"/>
                  <a:pt x="428835" y="0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D41DB9-5992-1A22-5E74-D78D8DED8550}"/>
              </a:ext>
            </a:extLst>
          </p:cNvPr>
          <p:cNvSpPr>
            <a:spLocks noChangeAspect="1"/>
          </p:cNvSpPr>
          <p:nvPr/>
        </p:nvSpPr>
        <p:spPr>
          <a:xfrm>
            <a:off x="1395252" y="966440"/>
            <a:ext cx="216000" cy="216000"/>
          </a:xfrm>
          <a:custGeom>
            <a:avLst/>
            <a:gdLst>
              <a:gd name="connsiteX0" fmla="*/ 428625 w 857250"/>
              <a:gd name="connsiteY0" fmla="*/ 0 h 857250"/>
              <a:gd name="connsiteX1" fmla="*/ 0 w 857250"/>
              <a:gd name="connsiteY1" fmla="*/ 428625 h 857250"/>
              <a:gd name="connsiteX2" fmla="*/ 428625 w 857250"/>
              <a:gd name="connsiteY2" fmla="*/ 857250 h 857250"/>
              <a:gd name="connsiteX3" fmla="*/ 857250 w 857250"/>
              <a:gd name="connsiteY3" fmla="*/ 428625 h 857250"/>
              <a:gd name="connsiteX4" fmla="*/ 428625 w 857250"/>
              <a:gd name="connsiteY4" fmla="*/ 0 h 857250"/>
              <a:gd name="connsiteX5" fmla="*/ 666964 w 857250"/>
              <a:gd name="connsiteY5" fmla="*/ 288267 h 857250"/>
              <a:gd name="connsiteX6" fmla="*/ 400037 w 857250"/>
              <a:gd name="connsiteY6" fmla="*/ 643558 h 857250"/>
              <a:gd name="connsiteX7" fmla="*/ 398160 w 857250"/>
              <a:gd name="connsiteY7" fmla="*/ 647090 h 857250"/>
              <a:gd name="connsiteX8" fmla="*/ 383126 w 857250"/>
              <a:gd name="connsiteY8" fmla="*/ 662645 h 857250"/>
              <a:gd name="connsiteX9" fmla="*/ 382676 w 857250"/>
              <a:gd name="connsiteY9" fmla="*/ 662781 h 857250"/>
              <a:gd name="connsiteX10" fmla="*/ 360120 w 857250"/>
              <a:gd name="connsiteY10" fmla="*/ 670430 h 857250"/>
              <a:gd name="connsiteX11" fmla="*/ 357200 w 857250"/>
              <a:gd name="connsiteY11" fmla="*/ 670430 h 857250"/>
              <a:gd name="connsiteX12" fmla="*/ 357168 w 857250"/>
              <a:gd name="connsiteY12" fmla="*/ 670420 h 857250"/>
              <a:gd name="connsiteX13" fmla="*/ 357132 w 857250"/>
              <a:gd name="connsiteY13" fmla="*/ 670430 h 857250"/>
              <a:gd name="connsiteX14" fmla="*/ 336538 w 857250"/>
              <a:gd name="connsiteY14" fmla="*/ 665742 h 857250"/>
              <a:gd name="connsiteX15" fmla="*/ 335665 w 857250"/>
              <a:gd name="connsiteY15" fmla="*/ 665083 h 857250"/>
              <a:gd name="connsiteX16" fmla="*/ 330415 w 857250"/>
              <a:gd name="connsiteY16" fmla="*/ 662302 h 857250"/>
              <a:gd name="connsiteX17" fmla="*/ 320503 w 857250"/>
              <a:gd name="connsiteY17" fmla="*/ 653327 h 857250"/>
              <a:gd name="connsiteX18" fmla="*/ 317325 w 857250"/>
              <a:gd name="connsiteY18" fmla="*/ 648915 h 857250"/>
              <a:gd name="connsiteX19" fmla="*/ 197737 w 857250"/>
              <a:gd name="connsiteY19" fmla="*/ 531797 h 857250"/>
              <a:gd name="connsiteX20" fmla="*/ 183254 w 857250"/>
              <a:gd name="connsiteY20" fmla="*/ 466080 h 857250"/>
              <a:gd name="connsiteX21" fmla="*/ 248971 w 857250"/>
              <a:gd name="connsiteY21" fmla="*/ 451596 h 857250"/>
              <a:gd name="connsiteX22" fmla="*/ 349818 w 857250"/>
              <a:gd name="connsiteY22" fmla="*/ 537877 h 857250"/>
              <a:gd name="connsiteX23" fmla="*/ 600829 w 857250"/>
              <a:gd name="connsiteY23" fmla="*/ 219955 h 857250"/>
              <a:gd name="connsiteX24" fmla="*/ 668053 w 857250"/>
              <a:gd name="connsiteY24" fmla="*/ 221044 h 857250"/>
              <a:gd name="connsiteX25" fmla="*/ 666964 w 857250"/>
              <a:gd name="connsiteY25" fmla="*/ 288267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57250" h="857250">
                <a:moveTo>
                  <a:pt x="428625" y="0"/>
                </a:moveTo>
                <a:cubicBezTo>
                  <a:pt x="191902" y="0"/>
                  <a:pt x="0" y="191902"/>
                  <a:pt x="0" y="428625"/>
                </a:cubicBezTo>
                <a:cubicBezTo>
                  <a:pt x="0" y="665348"/>
                  <a:pt x="191902" y="857250"/>
                  <a:pt x="428625" y="857250"/>
                </a:cubicBezTo>
                <a:cubicBezTo>
                  <a:pt x="665348" y="857250"/>
                  <a:pt x="857250" y="665348"/>
                  <a:pt x="857250" y="428625"/>
                </a:cubicBezTo>
                <a:cubicBezTo>
                  <a:pt x="857250" y="191902"/>
                  <a:pt x="665348" y="0"/>
                  <a:pt x="428625" y="0"/>
                </a:cubicBezTo>
                <a:close/>
                <a:moveTo>
                  <a:pt x="666964" y="288267"/>
                </a:moveTo>
                <a:cubicBezTo>
                  <a:pt x="489613" y="459885"/>
                  <a:pt x="400916" y="641715"/>
                  <a:pt x="400037" y="643558"/>
                </a:cubicBezTo>
                <a:cubicBezTo>
                  <a:pt x="399623" y="644410"/>
                  <a:pt x="398616" y="646274"/>
                  <a:pt x="398160" y="647090"/>
                </a:cubicBezTo>
                <a:cubicBezTo>
                  <a:pt x="394513" y="653699"/>
                  <a:pt x="389892" y="658234"/>
                  <a:pt x="383126" y="662645"/>
                </a:cubicBezTo>
                <a:cubicBezTo>
                  <a:pt x="382990" y="662733"/>
                  <a:pt x="382817" y="662691"/>
                  <a:pt x="382676" y="662781"/>
                </a:cubicBezTo>
                <a:cubicBezTo>
                  <a:pt x="375451" y="667380"/>
                  <a:pt x="368721" y="670163"/>
                  <a:pt x="360120" y="670430"/>
                </a:cubicBezTo>
                <a:cubicBezTo>
                  <a:pt x="359670" y="670441"/>
                  <a:pt x="357666" y="670430"/>
                  <a:pt x="357200" y="670430"/>
                </a:cubicBezTo>
                <a:cubicBezTo>
                  <a:pt x="357200" y="670430"/>
                  <a:pt x="357185" y="670420"/>
                  <a:pt x="357168" y="670420"/>
                </a:cubicBezTo>
                <a:lnTo>
                  <a:pt x="357132" y="670430"/>
                </a:lnTo>
                <a:cubicBezTo>
                  <a:pt x="350226" y="670430"/>
                  <a:pt x="343193" y="668923"/>
                  <a:pt x="336538" y="665742"/>
                </a:cubicBezTo>
                <a:cubicBezTo>
                  <a:pt x="336193" y="665575"/>
                  <a:pt x="335999" y="665256"/>
                  <a:pt x="335665" y="665083"/>
                </a:cubicBezTo>
                <a:cubicBezTo>
                  <a:pt x="334377" y="664434"/>
                  <a:pt x="331644" y="663071"/>
                  <a:pt x="330415" y="662302"/>
                </a:cubicBezTo>
                <a:cubicBezTo>
                  <a:pt x="325329" y="659083"/>
                  <a:pt x="323915" y="657969"/>
                  <a:pt x="320503" y="653327"/>
                </a:cubicBezTo>
                <a:cubicBezTo>
                  <a:pt x="319922" y="652548"/>
                  <a:pt x="317869" y="649742"/>
                  <a:pt x="317325" y="648915"/>
                </a:cubicBezTo>
                <a:cubicBezTo>
                  <a:pt x="316865" y="648162"/>
                  <a:pt x="270570" y="578343"/>
                  <a:pt x="197737" y="531797"/>
                </a:cubicBezTo>
                <a:cubicBezTo>
                  <a:pt x="175594" y="517649"/>
                  <a:pt x="169107" y="488265"/>
                  <a:pt x="183254" y="466080"/>
                </a:cubicBezTo>
                <a:cubicBezTo>
                  <a:pt x="197403" y="443895"/>
                  <a:pt x="226745" y="437617"/>
                  <a:pt x="248971" y="451596"/>
                </a:cubicBezTo>
                <a:cubicBezTo>
                  <a:pt x="290908" y="478381"/>
                  <a:pt x="324803" y="510501"/>
                  <a:pt x="349818" y="537877"/>
                </a:cubicBezTo>
                <a:cubicBezTo>
                  <a:pt x="392816" y="465164"/>
                  <a:pt x="475203" y="341474"/>
                  <a:pt x="600829" y="219955"/>
                </a:cubicBezTo>
                <a:cubicBezTo>
                  <a:pt x="619665" y="201538"/>
                  <a:pt x="649803" y="202123"/>
                  <a:pt x="668053" y="221044"/>
                </a:cubicBezTo>
                <a:cubicBezTo>
                  <a:pt x="686387" y="239880"/>
                  <a:pt x="685885" y="270018"/>
                  <a:pt x="666964" y="288267"/>
                </a:cubicBezTo>
                <a:close/>
              </a:path>
            </a:pathLst>
          </a:custGeom>
          <a:solidFill>
            <a:srgbClr val="99C7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20" name="Graphic 55">
            <a:extLst>
              <a:ext uri="{FF2B5EF4-FFF2-40B4-BE49-F238E27FC236}">
                <a16:creationId xmlns:a16="http://schemas.microsoft.com/office/drawing/2014/main" id="{CEC656E0-AC43-88A7-D574-33A026B7A9AE}"/>
              </a:ext>
            </a:extLst>
          </p:cNvPr>
          <p:cNvGrpSpPr>
            <a:grpSpLocks noChangeAspect="1"/>
          </p:cNvGrpSpPr>
          <p:nvPr/>
        </p:nvGrpSpPr>
        <p:grpSpPr>
          <a:xfrm>
            <a:off x="387989" y="966440"/>
            <a:ext cx="322215" cy="216000"/>
            <a:chOff x="-1391237" y="1217773"/>
            <a:chExt cx="928014" cy="622103"/>
          </a:xfrm>
          <a:solidFill>
            <a:srgbClr val="99C7EB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22F7EDA-6297-E53F-8DF6-F4735C57650E}"/>
                </a:ext>
              </a:extLst>
            </p:cNvPr>
            <p:cNvSpPr/>
            <p:nvPr/>
          </p:nvSpPr>
          <p:spPr>
            <a:xfrm>
              <a:off x="-1391237" y="1226156"/>
              <a:ext cx="231721" cy="320135"/>
            </a:xfrm>
            <a:custGeom>
              <a:avLst/>
              <a:gdLst>
                <a:gd name="connsiteX0" fmla="*/ 222466 w 231721"/>
                <a:gd name="connsiteY0" fmla="*/ 41782 h 320135"/>
                <a:gd name="connsiteX1" fmla="*/ 162827 w 231721"/>
                <a:gd name="connsiteY1" fmla="*/ 3238 h 320135"/>
                <a:gd name="connsiteX2" fmla="*/ 134003 w 231721"/>
                <a:gd name="connsiteY2" fmla="*/ 10559 h 320135"/>
                <a:gd name="connsiteX3" fmla="*/ 2459 w 231721"/>
                <a:gd name="connsiteY3" fmla="*/ 251591 h 320135"/>
                <a:gd name="connsiteX4" fmla="*/ 9256 w 231721"/>
                <a:gd name="connsiteY4" fmla="*/ 278353 h 320135"/>
                <a:gd name="connsiteX5" fmla="*/ 68895 w 231721"/>
                <a:gd name="connsiteY5" fmla="*/ 316897 h 320135"/>
                <a:gd name="connsiteX6" fmla="*/ 97721 w 231721"/>
                <a:gd name="connsiteY6" fmla="*/ 309576 h 320135"/>
                <a:gd name="connsiteX7" fmla="*/ 229263 w 231721"/>
                <a:gd name="connsiteY7" fmla="*/ 68544 h 320135"/>
                <a:gd name="connsiteX8" fmla="*/ 222466 w 231721"/>
                <a:gd name="connsiteY8" fmla="*/ 41782 h 32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1721" h="320135">
                  <a:moveTo>
                    <a:pt x="222466" y="41782"/>
                  </a:moveTo>
                  <a:lnTo>
                    <a:pt x="162827" y="3238"/>
                  </a:lnTo>
                  <a:cubicBezTo>
                    <a:pt x="153336" y="-3213"/>
                    <a:pt x="139264" y="357"/>
                    <a:pt x="134003" y="10559"/>
                  </a:cubicBezTo>
                  <a:lnTo>
                    <a:pt x="2459" y="251591"/>
                  </a:lnTo>
                  <a:cubicBezTo>
                    <a:pt x="-2602" y="260863"/>
                    <a:pt x="385" y="272618"/>
                    <a:pt x="9256" y="278353"/>
                  </a:cubicBezTo>
                  <a:lnTo>
                    <a:pt x="68895" y="316897"/>
                  </a:lnTo>
                  <a:cubicBezTo>
                    <a:pt x="78389" y="323350"/>
                    <a:pt x="92456" y="319776"/>
                    <a:pt x="97721" y="309576"/>
                  </a:cubicBezTo>
                  <a:lnTo>
                    <a:pt x="229263" y="68544"/>
                  </a:lnTo>
                  <a:cubicBezTo>
                    <a:pt x="234324" y="59270"/>
                    <a:pt x="231337" y="47517"/>
                    <a:pt x="222466" y="41782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4C7C59-CE16-CCA9-6D75-22BF465CF137}"/>
                </a:ext>
              </a:extLst>
            </p:cNvPr>
            <p:cNvSpPr/>
            <p:nvPr/>
          </p:nvSpPr>
          <p:spPr>
            <a:xfrm>
              <a:off x="-1094415" y="1296011"/>
              <a:ext cx="512235" cy="281264"/>
            </a:xfrm>
            <a:custGeom>
              <a:avLst/>
              <a:gdLst>
                <a:gd name="connsiteX0" fmla="*/ 328054 w 512235"/>
                <a:gd name="connsiteY0" fmla="*/ 22932 h 281264"/>
                <a:gd name="connsiteX1" fmla="*/ 127292 w 512235"/>
                <a:gd name="connsiteY1" fmla="*/ 15 h 281264"/>
                <a:gd name="connsiteX2" fmla="*/ 57278 w 512235"/>
                <a:gd name="connsiteY2" fmla="*/ 33650 h 281264"/>
                <a:gd name="connsiteX3" fmla="*/ 344 w 512235"/>
                <a:gd name="connsiteY3" fmla="*/ 147482 h 281264"/>
                <a:gd name="connsiteX4" fmla="*/ 11314 w 512235"/>
                <a:gd name="connsiteY4" fmla="*/ 168353 h 281264"/>
                <a:gd name="connsiteX5" fmla="*/ 92511 w 512235"/>
                <a:gd name="connsiteY5" fmla="*/ 107800 h 281264"/>
                <a:gd name="connsiteX6" fmla="*/ 150891 w 512235"/>
                <a:gd name="connsiteY6" fmla="*/ 73415 h 281264"/>
                <a:gd name="connsiteX7" fmla="*/ 177906 w 512235"/>
                <a:gd name="connsiteY7" fmla="*/ 81393 h 281264"/>
                <a:gd name="connsiteX8" fmla="*/ 457407 w 512235"/>
                <a:gd name="connsiteY8" fmla="*/ 280067 h 281264"/>
                <a:gd name="connsiteX9" fmla="*/ 466586 w 512235"/>
                <a:gd name="connsiteY9" fmla="*/ 279952 h 281264"/>
                <a:gd name="connsiteX10" fmla="*/ 512236 w 512235"/>
                <a:gd name="connsiteY10" fmla="*/ 239401 h 281264"/>
                <a:gd name="connsiteX11" fmla="*/ 400802 w 512235"/>
                <a:gd name="connsiteY11" fmla="*/ 14447 h 281264"/>
                <a:gd name="connsiteX12" fmla="*/ 328054 w 512235"/>
                <a:gd name="connsiteY12" fmla="*/ 22932 h 28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235" h="281264">
                  <a:moveTo>
                    <a:pt x="328054" y="22932"/>
                  </a:moveTo>
                  <a:cubicBezTo>
                    <a:pt x="275463" y="9428"/>
                    <a:pt x="207916" y="1718"/>
                    <a:pt x="127292" y="15"/>
                  </a:cubicBezTo>
                  <a:cubicBezTo>
                    <a:pt x="111280" y="-243"/>
                    <a:pt x="72349" y="2496"/>
                    <a:pt x="57278" y="33650"/>
                  </a:cubicBezTo>
                  <a:cubicBezTo>
                    <a:pt x="39384" y="58966"/>
                    <a:pt x="8401" y="104776"/>
                    <a:pt x="344" y="147482"/>
                  </a:cubicBezTo>
                  <a:cubicBezTo>
                    <a:pt x="-1337" y="156411"/>
                    <a:pt x="3275" y="165190"/>
                    <a:pt x="11314" y="168353"/>
                  </a:cubicBezTo>
                  <a:cubicBezTo>
                    <a:pt x="41633" y="180288"/>
                    <a:pt x="72202" y="142009"/>
                    <a:pt x="92511" y="107800"/>
                  </a:cubicBezTo>
                  <a:cubicBezTo>
                    <a:pt x="104780" y="87032"/>
                    <a:pt x="127169" y="73497"/>
                    <a:pt x="150891" y="73415"/>
                  </a:cubicBezTo>
                  <a:cubicBezTo>
                    <a:pt x="161176" y="73415"/>
                    <a:pt x="170629" y="76150"/>
                    <a:pt x="177906" y="81393"/>
                  </a:cubicBezTo>
                  <a:cubicBezTo>
                    <a:pt x="312092" y="178249"/>
                    <a:pt x="340190" y="195527"/>
                    <a:pt x="457407" y="280067"/>
                  </a:cubicBezTo>
                  <a:cubicBezTo>
                    <a:pt x="459684" y="281713"/>
                    <a:pt x="464659" y="281650"/>
                    <a:pt x="466586" y="279952"/>
                  </a:cubicBezTo>
                  <a:lnTo>
                    <a:pt x="512236" y="239401"/>
                  </a:lnTo>
                  <a:lnTo>
                    <a:pt x="400802" y="14447"/>
                  </a:lnTo>
                  <a:cubicBezTo>
                    <a:pt x="377939" y="25528"/>
                    <a:pt x="350957" y="28815"/>
                    <a:pt x="328054" y="22932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9397D01-976E-8C72-CF97-9BFFC209E77A}"/>
                </a:ext>
              </a:extLst>
            </p:cNvPr>
            <p:cNvSpPr/>
            <p:nvPr/>
          </p:nvSpPr>
          <p:spPr>
            <a:xfrm>
              <a:off x="-1263498" y="1566293"/>
              <a:ext cx="93739" cy="107012"/>
            </a:xfrm>
            <a:custGeom>
              <a:avLst/>
              <a:gdLst>
                <a:gd name="connsiteX0" fmla="*/ 80590 w 93739"/>
                <a:gd name="connsiteY0" fmla="*/ 6012 h 107012"/>
                <a:gd name="connsiteX1" fmla="*/ 34941 w 93739"/>
                <a:gd name="connsiteY1" fmla="*/ 12163 h 107012"/>
                <a:gd name="connsiteX2" fmla="*/ 7231 w 93739"/>
                <a:gd name="connsiteY2" fmla="*/ 49572 h 107012"/>
                <a:gd name="connsiteX3" fmla="*/ 13144 w 93739"/>
                <a:gd name="connsiteY3" fmla="*/ 99908 h 107012"/>
                <a:gd name="connsiteX4" fmla="*/ 58703 w 93739"/>
                <a:gd name="connsiteY4" fmla="*/ 93753 h 107012"/>
                <a:gd name="connsiteX5" fmla="*/ 86470 w 93739"/>
                <a:gd name="connsiteY5" fmla="*/ 56389 h 107012"/>
                <a:gd name="connsiteX6" fmla="*/ 80590 w 93739"/>
                <a:gd name="connsiteY6" fmla="*/ 6012 h 10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3739" h="107012">
                  <a:moveTo>
                    <a:pt x="80590" y="6012"/>
                  </a:moveTo>
                  <a:cubicBezTo>
                    <a:pt x="74879" y="1317"/>
                    <a:pt x="46870" y="-7313"/>
                    <a:pt x="34941" y="12163"/>
                  </a:cubicBezTo>
                  <a:lnTo>
                    <a:pt x="7231" y="49572"/>
                  </a:lnTo>
                  <a:cubicBezTo>
                    <a:pt x="-4377" y="65245"/>
                    <a:pt x="-1726" y="87826"/>
                    <a:pt x="13144" y="99908"/>
                  </a:cubicBezTo>
                  <a:cubicBezTo>
                    <a:pt x="26966" y="111556"/>
                    <a:pt x="48241" y="108449"/>
                    <a:pt x="58703" y="93753"/>
                  </a:cubicBezTo>
                  <a:lnTo>
                    <a:pt x="86470" y="56389"/>
                  </a:lnTo>
                  <a:cubicBezTo>
                    <a:pt x="98121" y="40714"/>
                    <a:pt x="95484" y="18112"/>
                    <a:pt x="80590" y="6012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44FBBA-B04D-94A2-7762-8661DF430150}"/>
                </a:ext>
              </a:extLst>
            </p:cNvPr>
            <p:cNvSpPr/>
            <p:nvPr/>
          </p:nvSpPr>
          <p:spPr>
            <a:xfrm>
              <a:off x="-1204425" y="1601859"/>
              <a:ext cx="118839" cy="139767"/>
            </a:xfrm>
            <a:custGeom>
              <a:avLst/>
              <a:gdLst>
                <a:gd name="connsiteX0" fmla="*/ 105492 w 118839"/>
                <a:gd name="connsiteY0" fmla="*/ 5160 h 139767"/>
                <a:gd name="connsiteX1" fmla="*/ 59658 w 118839"/>
                <a:gd name="connsiteY1" fmla="*/ 11434 h 139767"/>
                <a:gd name="connsiteX2" fmla="*/ 7335 w 118839"/>
                <a:gd name="connsiteY2" fmla="*/ 81840 h 139767"/>
                <a:gd name="connsiteX3" fmla="*/ 13347 w 118839"/>
                <a:gd name="connsiteY3" fmla="*/ 132678 h 139767"/>
                <a:gd name="connsiteX4" fmla="*/ 59183 w 118839"/>
                <a:gd name="connsiteY4" fmla="*/ 126404 h 139767"/>
                <a:gd name="connsiteX5" fmla="*/ 111506 w 118839"/>
                <a:gd name="connsiteY5" fmla="*/ 55998 h 139767"/>
                <a:gd name="connsiteX6" fmla="*/ 105492 w 118839"/>
                <a:gd name="connsiteY6" fmla="*/ 5160 h 139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839" h="139767">
                  <a:moveTo>
                    <a:pt x="105492" y="5160"/>
                  </a:moveTo>
                  <a:cubicBezTo>
                    <a:pt x="86043" y="-5870"/>
                    <a:pt x="65942" y="2955"/>
                    <a:pt x="59658" y="11434"/>
                  </a:cubicBezTo>
                  <a:lnTo>
                    <a:pt x="7335" y="81840"/>
                  </a:lnTo>
                  <a:cubicBezTo>
                    <a:pt x="-4444" y="97689"/>
                    <a:pt x="-1747" y="120495"/>
                    <a:pt x="13347" y="132678"/>
                  </a:cubicBezTo>
                  <a:cubicBezTo>
                    <a:pt x="27279" y="144336"/>
                    <a:pt x="48663" y="141181"/>
                    <a:pt x="59183" y="126404"/>
                  </a:cubicBezTo>
                  <a:lnTo>
                    <a:pt x="111506" y="55998"/>
                  </a:lnTo>
                  <a:cubicBezTo>
                    <a:pt x="123283" y="40146"/>
                    <a:pt x="120586" y="17341"/>
                    <a:pt x="105492" y="5160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4CCBED-778D-A568-7B3D-A232E38EAD8D}"/>
                </a:ext>
              </a:extLst>
            </p:cNvPr>
            <p:cNvSpPr/>
            <p:nvPr/>
          </p:nvSpPr>
          <p:spPr>
            <a:xfrm>
              <a:off x="-1272769" y="1308913"/>
              <a:ext cx="635634" cy="510125"/>
            </a:xfrm>
            <a:custGeom>
              <a:avLst/>
              <a:gdLst>
                <a:gd name="connsiteX0" fmla="*/ 620449 w 635634"/>
                <a:gd name="connsiteY0" fmla="*/ 281135 h 510125"/>
                <a:gd name="connsiteX1" fmla="*/ 341557 w 635634"/>
                <a:gd name="connsiteY1" fmla="*/ 83301 h 510125"/>
                <a:gd name="connsiteX2" fmla="*/ 288315 w 635634"/>
                <a:gd name="connsiteY2" fmla="*/ 105258 h 510125"/>
                <a:gd name="connsiteX3" fmla="*/ 182240 w 635634"/>
                <a:gd name="connsiteY3" fmla="*/ 174334 h 510125"/>
                <a:gd name="connsiteX4" fmla="*/ 158760 w 635634"/>
                <a:gd name="connsiteY4" fmla="*/ 130828 h 510125"/>
                <a:gd name="connsiteX5" fmla="*/ 210332 w 635634"/>
                <a:gd name="connsiteY5" fmla="*/ 21606 h 510125"/>
                <a:gd name="connsiteX6" fmla="*/ 126153 w 635634"/>
                <a:gd name="connsiteY6" fmla="*/ 0 h 510125"/>
                <a:gd name="connsiteX7" fmla="*/ 0 w 635634"/>
                <a:gd name="connsiteY7" fmla="*/ 231155 h 510125"/>
                <a:gd name="connsiteX8" fmla="*/ 28689 w 635634"/>
                <a:gd name="connsiteY8" fmla="*/ 256434 h 510125"/>
                <a:gd name="connsiteX9" fmla="*/ 122318 w 635634"/>
                <a:gd name="connsiteY9" fmla="*/ 281460 h 510125"/>
                <a:gd name="connsiteX10" fmla="*/ 205131 w 635634"/>
                <a:gd name="connsiteY10" fmla="*/ 342860 h 510125"/>
                <a:gd name="connsiteX11" fmla="*/ 260651 w 635634"/>
                <a:gd name="connsiteY11" fmla="*/ 418198 h 510125"/>
                <a:gd name="connsiteX12" fmla="*/ 312303 w 635634"/>
                <a:gd name="connsiteY12" fmla="*/ 501186 h 510125"/>
                <a:gd name="connsiteX13" fmla="*/ 406367 w 635634"/>
                <a:gd name="connsiteY13" fmla="*/ 481263 h 510125"/>
                <a:gd name="connsiteX14" fmla="*/ 310806 w 635634"/>
                <a:gd name="connsiteY14" fmla="*/ 387736 h 510125"/>
                <a:gd name="connsiteX15" fmla="*/ 310651 w 635634"/>
                <a:gd name="connsiteY15" fmla="*/ 373389 h 510125"/>
                <a:gd name="connsiteX16" fmla="*/ 324998 w 635634"/>
                <a:gd name="connsiteY16" fmla="*/ 373235 h 510125"/>
                <a:gd name="connsiteX17" fmla="*/ 426597 w 635634"/>
                <a:gd name="connsiteY17" fmla="*/ 472671 h 510125"/>
                <a:gd name="connsiteX18" fmla="*/ 477444 w 635634"/>
                <a:gd name="connsiteY18" fmla="*/ 464878 h 510125"/>
                <a:gd name="connsiteX19" fmla="*/ 470341 w 635634"/>
                <a:gd name="connsiteY19" fmla="*/ 409879 h 510125"/>
                <a:gd name="connsiteX20" fmla="*/ 470169 w 635634"/>
                <a:gd name="connsiteY20" fmla="*/ 409709 h 510125"/>
                <a:gd name="connsiteX21" fmla="*/ 469960 w 635634"/>
                <a:gd name="connsiteY21" fmla="*/ 409554 h 510125"/>
                <a:gd name="connsiteX22" fmla="*/ 367526 w 635634"/>
                <a:gd name="connsiteY22" fmla="*/ 317875 h 510125"/>
                <a:gd name="connsiteX23" fmla="*/ 366733 w 635634"/>
                <a:gd name="connsiteY23" fmla="*/ 303548 h 510125"/>
                <a:gd name="connsiteX24" fmla="*/ 381057 w 635634"/>
                <a:gd name="connsiteY24" fmla="*/ 302755 h 510125"/>
                <a:gd name="connsiteX25" fmla="*/ 506510 w 635634"/>
                <a:gd name="connsiteY25" fmla="*/ 411154 h 510125"/>
                <a:gd name="connsiteX26" fmla="*/ 556093 w 635634"/>
                <a:gd name="connsiteY26" fmla="*/ 402441 h 510125"/>
                <a:gd name="connsiteX27" fmla="*/ 553710 w 635634"/>
                <a:gd name="connsiteY27" fmla="*/ 351962 h 510125"/>
                <a:gd name="connsiteX28" fmla="*/ 426098 w 635634"/>
                <a:gd name="connsiteY28" fmla="*/ 259156 h 510125"/>
                <a:gd name="connsiteX29" fmla="*/ 423859 w 635634"/>
                <a:gd name="connsiteY29" fmla="*/ 244984 h 510125"/>
                <a:gd name="connsiteX30" fmla="*/ 438031 w 635634"/>
                <a:gd name="connsiteY30" fmla="*/ 242745 h 510125"/>
                <a:gd name="connsiteX31" fmla="*/ 578542 w 635634"/>
                <a:gd name="connsiteY31" fmla="*/ 345041 h 510125"/>
                <a:gd name="connsiteX32" fmla="*/ 628276 w 635634"/>
                <a:gd name="connsiteY32" fmla="*/ 336427 h 510125"/>
                <a:gd name="connsiteX33" fmla="*/ 620449 w 635634"/>
                <a:gd name="connsiteY33" fmla="*/ 281135 h 51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35634" h="510125">
                  <a:moveTo>
                    <a:pt x="620449" y="281135"/>
                  </a:moveTo>
                  <a:cubicBezTo>
                    <a:pt x="532250" y="218395"/>
                    <a:pt x="437710" y="151830"/>
                    <a:pt x="341557" y="83301"/>
                  </a:cubicBezTo>
                  <a:cubicBezTo>
                    <a:pt x="328252" y="77011"/>
                    <a:pt x="302007" y="82197"/>
                    <a:pt x="288315" y="105258"/>
                  </a:cubicBezTo>
                  <a:cubicBezTo>
                    <a:pt x="244235" y="179504"/>
                    <a:pt x="206305" y="183803"/>
                    <a:pt x="182240" y="174334"/>
                  </a:cubicBezTo>
                  <a:cubicBezTo>
                    <a:pt x="165153" y="167610"/>
                    <a:pt x="155278" y="149313"/>
                    <a:pt x="158760" y="130828"/>
                  </a:cubicBezTo>
                  <a:cubicBezTo>
                    <a:pt x="166196" y="91336"/>
                    <a:pt x="191615" y="48798"/>
                    <a:pt x="210332" y="21606"/>
                  </a:cubicBezTo>
                  <a:lnTo>
                    <a:pt x="126153" y="0"/>
                  </a:lnTo>
                  <a:lnTo>
                    <a:pt x="0" y="231155"/>
                  </a:lnTo>
                  <a:lnTo>
                    <a:pt x="28689" y="256434"/>
                  </a:lnTo>
                  <a:cubicBezTo>
                    <a:pt x="55427" y="219027"/>
                    <a:pt x="116698" y="237272"/>
                    <a:pt x="122318" y="281460"/>
                  </a:cubicBezTo>
                  <a:cubicBezTo>
                    <a:pt x="163803" y="248694"/>
                    <a:pt x="220804" y="295083"/>
                    <a:pt x="205131" y="342860"/>
                  </a:cubicBezTo>
                  <a:cubicBezTo>
                    <a:pt x="244794" y="337492"/>
                    <a:pt x="274911" y="382428"/>
                    <a:pt x="260651" y="418198"/>
                  </a:cubicBezTo>
                  <a:cubicBezTo>
                    <a:pt x="303346" y="413435"/>
                    <a:pt x="333120" y="465009"/>
                    <a:pt x="312303" y="501186"/>
                  </a:cubicBezTo>
                  <a:cubicBezTo>
                    <a:pt x="336431" y="512550"/>
                    <a:pt x="373502" y="519405"/>
                    <a:pt x="406367" y="481263"/>
                  </a:cubicBezTo>
                  <a:lnTo>
                    <a:pt x="310806" y="387736"/>
                  </a:lnTo>
                  <a:cubicBezTo>
                    <a:pt x="306800" y="383816"/>
                    <a:pt x="306731" y="377395"/>
                    <a:pt x="310651" y="373389"/>
                  </a:cubicBezTo>
                  <a:cubicBezTo>
                    <a:pt x="314569" y="369382"/>
                    <a:pt x="320992" y="369316"/>
                    <a:pt x="324998" y="373235"/>
                  </a:cubicBezTo>
                  <a:lnTo>
                    <a:pt x="426597" y="472671"/>
                  </a:lnTo>
                  <a:cubicBezTo>
                    <a:pt x="442235" y="485481"/>
                    <a:pt x="466113" y="481636"/>
                    <a:pt x="477444" y="464878"/>
                  </a:cubicBezTo>
                  <a:cubicBezTo>
                    <a:pt x="489669" y="447619"/>
                    <a:pt x="486482" y="422947"/>
                    <a:pt x="470341" y="409879"/>
                  </a:cubicBezTo>
                  <a:cubicBezTo>
                    <a:pt x="470278" y="409828"/>
                    <a:pt x="470232" y="409762"/>
                    <a:pt x="470169" y="409709"/>
                  </a:cubicBezTo>
                  <a:cubicBezTo>
                    <a:pt x="470101" y="409653"/>
                    <a:pt x="470026" y="409614"/>
                    <a:pt x="469960" y="409554"/>
                  </a:cubicBezTo>
                  <a:lnTo>
                    <a:pt x="367526" y="317875"/>
                  </a:lnTo>
                  <a:cubicBezTo>
                    <a:pt x="363352" y="314137"/>
                    <a:pt x="362995" y="307724"/>
                    <a:pt x="366733" y="303548"/>
                  </a:cubicBezTo>
                  <a:cubicBezTo>
                    <a:pt x="370468" y="299376"/>
                    <a:pt x="376883" y="299019"/>
                    <a:pt x="381057" y="302755"/>
                  </a:cubicBezTo>
                  <a:cubicBezTo>
                    <a:pt x="397292" y="316923"/>
                    <a:pt x="490041" y="402241"/>
                    <a:pt x="506510" y="411154"/>
                  </a:cubicBezTo>
                  <a:cubicBezTo>
                    <a:pt x="522181" y="423000"/>
                    <a:pt x="545080" y="418652"/>
                    <a:pt x="556093" y="402441"/>
                  </a:cubicBezTo>
                  <a:cubicBezTo>
                    <a:pt x="566813" y="387310"/>
                    <a:pt x="565732" y="365777"/>
                    <a:pt x="553710" y="351962"/>
                  </a:cubicBezTo>
                  <a:lnTo>
                    <a:pt x="426098" y="259156"/>
                  </a:lnTo>
                  <a:cubicBezTo>
                    <a:pt x="421567" y="255861"/>
                    <a:pt x="420565" y="249515"/>
                    <a:pt x="423859" y="244984"/>
                  </a:cubicBezTo>
                  <a:cubicBezTo>
                    <a:pt x="427155" y="240451"/>
                    <a:pt x="433502" y="239452"/>
                    <a:pt x="438031" y="242745"/>
                  </a:cubicBezTo>
                  <a:cubicBezTo>
                    <a:pt x="444418" y="247411"/>
                    <a:pt x="576053" y="343050"/>
                    <a:pt x="578542" y="345041"/>
                  </a:cubicBezTo>
                  <a:cubicBezTo>
                    <a:pt x="594213" y="356998"/>
                    <a:pt x="617227" y="352703"/>
                    <a:pt x="628276" y="336427"/>
                  </a:cubicBezTo>
                  <a:cubicBezTo>
                    <a:pt x="640628" y="318993"/>
                    <a:pt x="637037" y="293697"/>
                    <a:pt x="620449" y="281135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A2FC04F-AFFD-E164-DF99-F351F5866C47}"/>
                </a:ext>
              </a:extLst>
            </p:cNvPr>
            <p:cNvSpPr/>
            <p:nvPr/>
          </p:nvSpPr>
          <p:spPr>
            <a:xfrm>
              <a:off x="-1055995" y="1748755"/>
              <a:ext cx="81962" cy="91122"/>
            </a:xfrm>
            <a:custGeom>
              <a:avLst/>
              <a:gdLst>
                <a:gd name="connsiteX0" fmla="*/ 68775 w 81962"/>
                <a:gd name="connsiteY0" fmla="*/ 5941 h 91122"/>
                <a:gd name="connsiteX1" fmla="*/ 22259 w 81962"/>
                <a:gd name="connsiteY1" fmla="*/ 12362 h 91122"/>
                <a:gd name="connsiteX2" fmla="*/ 6820 w 81962"/>
                <a:gd name="connsiteY2" fmla="*/ 34027 h 91122"/>
                <a:gd name="connsiteX3" fmla="*/ 13134 w 81962"/>
                <a:gd name="connsiteY3" fmla="*/ 83994 h 91122"/>
                <a:gd name="connsiteX4" fmla="*/ 58854 w 81962"/>
                <a:gd name="connsiteY4" fmla="*/ 77797 h 91122"/>
                <a:gd name="connsiteX5" fmla="*/ 74692 w 81962"/>
                <a:gd name="connsiteY5" fmla="*/ 56455 h 91122"/>
                <a:gd name="connsiteX6" fmla="*/ 68775 w 81962"/>
                <a:gd name="connsiteY6" fmla="*/ 5941 h 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962" h="91122">
                  <a:moveTo>
                    <a:pt x="68775" y="5941"/>
                  </a:moveTo>
                  <a:cubicBezTo>
                    <a:pt x="62935" y="1061"/>
                    <a:pt x="40982" y="-7130"/>
                    <a:pt x="22259" y="12362"/>
                  </a:cubicBezTo>
                  <a:lnTo>
                    <a:pt x="6820" y="34027"/>
                  </a:lnTo>
                  <a:cubicBezTo>
                    <a:pt x="-4338" y="49685"/>
                    <a:pt x="-1507" y="72100"/>
                    <a:pt x="13134" y="83994"/>
                  </a:cubicBezTo>
                  <a:cubicBezTo>
                    <a:pt x="27010" y="95689"/>
                    <a:pt x="48364" y="92558"/>
                    <a:pt x="58854" y="77797"/>
                  </a:cubicBezTo>
                  <a:lnTo>
                    <a:pt x="74692" y="56455"/>
                  </a:lnTo>
                  <a:cubicBezTo>
                    <a:pt x="86356" y="40730"/>
                    <a:pt x="83702" y="18071"/>
                    <a:pt x="68775" y="5941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C79996-34C5-E4F6-090F-1C57DAA8E653}"/>
                </a:ext>
              </a:extLst>
            </p:cNvPr>
            <p:cNvSpPr/>
            <p:nvPr/>
          </p:nvSpPr>
          <p:spPr>
            <a:xfrm>
              <a:off x="-1134957" y="1672519"/>
              <a:ext cx="106088" cy="124813"/>
            </a:xfrm>
            <a:custGeom>
              <a:avLst/>
              <a:gdLst>
                <a:gd name="connsiteX0" fmla="*/ 92760 w 106088"/>
                <a:gd name="connsiteY0" fmla="*/ 6365 h 124813"/>
                <a:gd name="connsiteX1" fmla="*/ 47039 w 106088"/>
                <a:gd name="connsiteY1" fmla="*/ 12623 h 124813"/>
                <a:gd name="connsiteX2" fmla="*/ 7204 w 106088"/>
                <a:gd name="connsiteY2" fmla="*/ 66224 h 124813"/>
                <a:gd name="connsiteX3" fmla="*/ 13663 w 106088"/>
                <a:gd name="connsiteY3" fmla="*/ 117304 h 124813"/>
                <a:gd name="connsiteX4" fmla="*/ 60391 w 106088"/>
                <a:gd name="connsiteY4" fmla="*/ 110927 h 124813"/>
                <a:gd name="connsiteX5" fmla="*/ 99173 w 106088"/>
                <a:gd name="connsiteY5" fmla="*/ 56507 h 124813"/>
                <a:gd name="connsiteX6" fmla="*/ 92760 w 106088"/>
                <a:gd name="connsiteY6" fmla="*/ 6365 h 12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88" h="124813">
                  <a:moveTo>
                    <a:pt x="92760" y="6365"/>
                  </a:moveTo>
                  <a:cubicBezTo>
                    <a:pt x="75011" y="-7377"/>
                    <a:pt x="53307" y="4164"/>
                    <a:pt x="47039" y="12623"/>
                  </a:cubicBezTo>
                  <a:lnTo>
                    <a:pt x="7204" y="66224"/>
                  </a:lnTo>
                  <a:cubicBezTo>
                    <a:pt x="-4549" y="82040"/>
                    <a:pt x="-1590" y="105433"/>
                    <a:pt x="13663" y="117304"/>
                  </a:cubicBezTo>
                  <a:cubicBezTo>
                    <a:pt x="27745" y="129567"/>
                    <a:pt x="49897" y="126370"/>
                    <a:pt x="60391" y="110927"/>
                  </a:cubicBezTo>
                  <a:lnTo>
                    <a:pt x="99173" y="56507"/>
                  </a:lnTo>
                  <a:cubicBezTo>
                    <a:pt x="110392" y="40765"/>
                    <a:pt x="107753" y="17971"/>
                    <a:pt x="92760" y="6365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75426E7-B797-FCB5-3836-0DE7F5E0F8FC}"/>
                </a:ext>
              </a:extLst>
            </p:cNvPr>
            <p:cNvSpPr/>
            <p:nvPr/>
          </p:nvSpPr>
          <p:spPr>
            <a:xfrm>
              <a:off x="-686642" y="1217773"/>
              <a:ext cx="223419" cy="323155"/>
            </a:xfrm>
            <a:custGeom>
              <a:avLst/>
              <a:gdLst>
                <a:gd name="connsiteX0" fmla="*/ 221332 w 223419"/>
                <a:gd name="connsiteY0" fmla="*/ 257782 h 323155"/>
                <a:gd name="connsiteX1" fmla="*/ 99169 w 223419"/>
                <a:gd name="connsiteY1" fmla="*/ 11164 h 323155"/>
                <a:gd name="connsiteX2" fmla="*/ 70621 w 223419"/>
                <a:gd name="connsiteY2" fmla="*/ 2729 h 323155"/>
                <a:gd name="connsiteX3" fmla="*/ 9905 w 223419"/>
                <a:gd name="connsiteY3" fmla="*/ 38806 h 323155"/>
                <a:gd name="connsiteX4" fmla="*/ 2088 w 223419"/>
                <a:gd name="connsiteY4" fmla="*/ 65257 h 323155"/>
                <a:gd name="connsiteX5" fmla="*/ 124251 w 223419"/>
                <a:gd name="connsiteY5" fmla="*/ 311875 h 323155"/>
                <a:gd name="connsiteX6" fmla="*/ 152797 w 223419"/>
                <a:gd name="connsiteY6" fmla="*/ 320310 h 323155"/>
                <a:gd name="connsiteX7" fmla="*/ 213513 w 223419"/>
                <a:gd name="connsiteY7" fmla="*/ 284233 h 323155"/>
                <a:gd name="connsiteX8" fmla="*/ 221332 w 223419"/>
                <a:gd name="connsiteY8" fmla="*/ 257782 h 32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419" h="323155">
                  <a:moveTo>
                    <a:pt x="221332" y="257782"/>
                  </a:moveTo>
                  <a:lnTo>
                    <a:pt x="99169" y="11164"/>
                  </a:lnTo>
                  <a:cubicBezTo>
                    <a:pt x="95855" y="4271"/>
                    <a:pt x="81531" y="-4547"/>
                    <a:pt x="70621" y="2729"/>
                  </a:cubicBezTo>
                  <a:lnTo>
                    <a:pt x="9905" y="38806"/>
                  </a:lnTo>
                  <a:cubicBezTo>
                    <a:pt x="843" y="44192"/>
                    <a:pt x="-2592" y="55810"/>
                    <a:pt x="2088" y="65257"/>
                  </a:cubicBezTo>
                  <a:lnTo>
                    <a:pt x="124251" y="311875"/>
                  </a:lnTo>
                  <a:cubicBezTo>
                    <a:pt x="129111" y="322289"/>
                    <a:pt x="143059" y="326412"/>
                    <a:pt x="152797" y="320310"/>
                  </a:cubicBezTo>
                  <a:lnTo>
                    <a:pt x="213513" y="284233"/>
                  </a:lnTo>
                  <a:cubicBezTo>
                    <a:pt x="222577" y="278847"/>
                    <a:pt x="226011" y="267229"/>
                    <a:pt x="221332" y="257782"/>
                  </a:cubicBezTo>
                  <a:close/>
                </a:path>
              </a:pathLst>
            </a:custGeom>
            <a:grpFill/>
            <a:ln w="1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Data 01">
            <a:extLst>
              <a:ext uri="{FF2B5EF4-FFF2-40B4-BE49-F238E27FC236}">
                <a16:creationId xmlns:a16="http://schemas.microsoft.com/office/drawing/2014/main" id="{7B8D9CAA-8AB7-6A14-47A8-D3438981FEFD}"/>
              </a:ext>
            </a:extLst>
          </p:cNvPr>
          <p:cNvSpPr txBox="1"/>
          <p:nvPr/>
        </p:nvSpPr>
        <p:spPr>
          <a:xfrm>
            <a:off x="127538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92% in 2024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D3ADEA-A5A9-F8F5-388B-F43FF18939C1}"/>
              </a:ext>
            </a:extLst>
          </p:cNvPr>
          <p:cNvCxnSpPr>
            <a:cxnSpLocks/>
          </p:cNvCxnSpPr>
          <p:nvPr/>
        </p:nvCxnSpPr>
        <p:spPr>
          <a:xfrm>
            <a:off x="275819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1E79770-CEF6-D776-0686-DFC3C0A90E87}"/>
              </a:ext>
            </a:extLst>
          </p:cNvPr>
          <p:cNvCxnSpPr>
            <a:cxnSpLocks/>
          </p:cNvCxnSpPr>
          <p:nvPr/>
        </p:nvCxnSpPr>
        <p:spPr>
          <a:xfrm>
            <a:off x="275819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a 01">
            <a:extLst>
              <a:ext uri="{FF2B5EF4-FFF2-40B4-BE49-F238E27FC236}">
                <a16:creationId xmlns:a16="http://schemas.microsoft.com/office/drawing/2014/main" id="{66C8375A-C7B0-E057-4DC1-C42387A1112A}"/>
              </a:ext>
            </a:extLst>
          </p:cNvPr>
          <p:cNvSpPr txBox="1"/>
          <p:nvPr/>
        </p:nvSpPr>
        <p:spPr>
          <a:xfrm>
            <a:off x="1081694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90% in 2024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EC90AE4-358B-D456-FDD4-BA1B84EAAC3C}"/>
              </a:ext>
            </a:extLst>
          </p:cNvPr>
          <p:cNvCxnSpPr>
            <a:cxnSpLocks/>
          </p:cNvCxnSpPr>
          <p:nvPr/>
        </p:nvCxnSpPr>
        <p:spPr>
          <a:xfrm>
            <a:off x="1229975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6B557B0-FF75-8C00-181D-F90F0B6EF508}"/>
              </a:ext>
            </a:extLst>
          </p:cNvPr>
          <p:cNvCxnSpPr>
            <a:cxnSpLocks/>
          </p:cNvCxnSpPr>
          <p:nvPr/>
        </p:nvCxnSpPr>
        <p:spPr>
          <a:xfrm>
            <a:off x="1229975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Data 01">
            <a:extLst>
              <a:ext uri="{FF2B5EF4-FFF2-40B4-BE49-F238E27FC236}">
                <a16:creationId xmlns:a16="http://schemas.microsoft.com/office/drawing/2014/main" id="{B8927716-A469-1A85-63DE-9521372C3D13}"/>
              </a:ext>
            </a:extLst>
          </p:cNvPr>
          <p:cNvSpPr txBox="1"/>
          <p:nvPr/>
        </p:nvSpPr>
        <p:spPr>
          <a:xfrm>
            <a:off x="2029105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85% in 2024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1CDCD8F-2FED-811D-00D3-06CE3F8B6316}"/>
              </a:ext>
            </a:extLst>
          </p:cNvPr>
          <p:cNvCxnSpPr>
            <a:cxnSpLocks/>
          </p:cNvCxnSpPr>
          <p:nvPr/>
        </p:nvCxnSpPr>
        <p:spPr>
          <a:xfrm>
            <a:off x="2177386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4F26F00-ED20-44D8-04ED-2A17F804356A}"/>
              </a:ext>
            </a:extLst>
          </p:cNvPr>
          <p:cNvCxnSpPr>
            <a:cxnSpLocks/>
          </p:cNvCxnSpPr>
          <p:nvPr/>
        </p:nvCxnSpPr>
        <p:spPr>
          <a:xfrm>
            <a:off x="2177386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!!Arc 01 Marker Line">
            <a:extLst>
              <a:ext uri="{FF2B5EF4-FFF2-40B4-BE49-F238E27FC236}">
                <a16:creationId xmlns:a16="http://schemas.microsoft.com/office/drawing/2014/main" id="{9ADCBFCF-9844-7B1E-53B4-15682100BD4E}"/>
              </a:ext>
            </a:extLst>
          </p:cNvPr>
          <p:cNvCxnSpPr>
            <a:cxnSpLocks/>
          </p:cNvCxnSpPr>
          <p:nvPr/>
        </p:nvCxnSpPr>
        <p:spPr>
          <a:xfrm rot="11880000">
            <a:off x="311056" y="680923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!!Arc 01 Marker Line">
            <a:extLst>
              <a:ext uri="{FF2B5EF4-FFF2-40B4-BE49-F238E27FC236}">
                <a16:creationId xmlns:a16="http://schemas.microsoft.com/office/drawing/2014/main" id="{1D0C3501-4D55-5CA4-EB73-C17DBC9524BE}"/>
              </a:ext>
            </a:extLst>
          </p:cNvPr>
          <p:cNvCxnSpPr>
            <a:cxnSpLocks/>
          </p:cNvCxnSpPr>
          <p:nvPr/>
        </p:nvCxnSpPr>
        <p:spPr>
          <a:xfrm rot="11580000">
            <a:off x="1221011" y="706250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!!Arc 01 Marker Line">
            <a:extLst>
              <a:ext uri="{FF2B5EF4-FFF2-40B4-BE49-F238E27FC236}">
                <a16:creationId xmlns:a16="http://schemas.microsoft.com/office/drawing/2014/main" id="{EA48178C-A34D-515D-44FE-30043AE6E41F}"/>
              </a:ext>
            </a:extLst>
          </p:cNvPr>
          <p:cNvCxnSpPr>
            <a:cxnSpLocks/>
          </p:cNvCxnSpPr>
          <p:nvPr/>
        </p:nvCxnSpPr>
        <p:spPr>
          <a:xfrm rot="10440000">
            <a:off x="2073167" y="789658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70401"/>
      </p:ext>
    </p:extLst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-3713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723229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When GP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practice is closed</a:t>
            </a:r>
          </a:p>
        </p:txBody>
      </p:sp>
      <p:sp>
        <p:nvSpPr>
          <p:cNvPr id="45" name="Left Arrow">
            <a:extLst>
              <a:ext uri="{FF2B5EF4-FFF2-40B4-BE49-F238E27FC236}">
                <a16:creationId xmlns:a16="http://schemas.microsoft.com/office/drawing/2014/main" id="{07692BFC-8452-5659-2EA0-4EDD337AFF13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2" name="Right Arrow">
            <a:extLst>
              <a:ext uri="{FF2B5EF4-FFF2-40B4-BE49-F238E27FC236}">
                <a16:creationId xmlns:a16="http://schemas.microsoft.com/office/drawing/2014/main" id="{8FA0A2A7-F8E1-E166-3CEF-1E4403072F0B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graphicFrame>
        <p:nvGraphicFramePr>
          <p:cNvPr id="7" name="Chart">
            <a:extLst>
              <a:ext uri="{FF2B5EF4-FFF2-40B4-BE49-F238E27FC236}">
                <a16:creationId xmlns:a16="http://schemas.microsoft.com/office/drawing/2014/main" id="{1D8D680C-BC68-17D4-280D-7D29670780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375616"/>
              </p:ext>
            </p:extLst>
          </p:nvPr>
        </p:nvGraphicFramePr>
        <p:xfrm>
          <a:off x="127538" y="741692"/>
          <a:ext cx="828000" cy="8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ICON: Closed">
            <a:extLst>
              <a:ext uri="{FF2B5EF4-FFF2-40B4-BE49-F238E27FC236}">
                <a16:creationId xmlns:a16="http://schemas.microsoft.com/office/drawing/2014/main" id="{0EFEECA7-B05E-0C2D-2953-FDC9748FEE0F}"/>
              </a:ext>
            </a:extLst>
          </p:cNvPr>
          <p:cNvSpPr>
            <a:spLocks noChangeAspect="1"/>
          </p:cNvSpPr>
          <p:nvPr/>
        </p:nvSpPr>
        <p:spPr>
          <a:xfrm>
            <a:off x="387638" y="993692"/>
            <a:ext cx="307800" cy="324000"/>
          </a:xfrm>
          <a:custGeom>
            <a:avLst/>
            <a:gdLst>
              <a:gd name="connsiteX0" fmla="*/ 242960 w 372975"/>
              <a:gd name="connsiteY0" fmla="*/ 206960 h 392605"/>
              <a:gd name="connsiteX1" fmla="*/ 224172 w 372975"/>
              <a:gd name="connsiteY1" fmla="*/ 215933 h 392605"/>
              <a:gd name="connsiteX2" fmla="*/ 196277 w 372975"/>
              <a:gd name="connsiteY2" fmla="*/ 215933 h 392605"/>
              <a:gd name="connsiteX3" fmla="*/ 196277 w 372975"/>
              <a:gd name="connsiteY3" fmla="*/ 225748 h 392605"/>
              <a:gd name="connsiteX4" fmla="*/ 224172 w 372975"/>
              <a:gd name="connsiteY4" fmla="*/ 225748 h 392605"/>
              <a:gd name="connsiteX5" fmla="*/ 233145 w 372975"/>
              <a:gd name="connsiteY5" fmla="*/ 234721 h 392605"/>
              <a:gd name="connsiteX6" fmla="*/ 251933 w 372975"/>
              <a:gd name="connsiteY6" fmla="*/ 225748 h 392605"/>
              <a:gd name="connsiteX7" fmla="*/ 242960 w 372975"/>
              <a:gd name="connsiteY7" fmla="*/ 206960 h 392605"/>
              <a:gd name="connsiteX8" fmla="*/ 103058 w 372975"/>
              <a:gd name="connsiteY8" fmla="*/ 44168 h 392605"/>
              <a:gd name="connsiteX9" fmla="*/ 269915 w 372975"/>
              <a:gd name="connsiteY9" fmla="*/ 44168 h 392605"/>
              <a:gd name="connsiteX10" fmla="*/ 269915 w 372975"/>
              <a:gd name="connsiteY10" fmla="*/ 392605 h 392605"/>
              <a:gd name="connsiteX11" fmla="*/ 103058 w 372975"/>
              <a:gd name="connsiteY11" fmla="*/ 392605 h 392605"/>
              <a:gd name="connsiteX12" fmla="*/ 58891 w 372975"/>
              <a:gd name="connsiteY12" fmla="*/ 0 h 392605"/>
              <a:gd name="connsiteX13" fmla="*/ 314084 w 372975"/>
              <a:gd name="connsiteY13" fmla="*/ 0 h 392605"/>
              <a:gd name="connsiteX14" fmla="*/ 314084 w 372975"/>
              <a:gd name="connsiteY14" fmla="*/ 363160 h 392605"/>
              <a:gd name="connsiteX15" fmla="*/ 372975 w 372975"/>
              <a:gd name="connsiteY15" fmla="*/ 363160 h 392605"/>
              <a:gd name="connsiteX16" fmla="*/ 372975 w 372975"/>
              <a:gd name="connsiteY16" fmla="*/ 392605 h 392605"/>
              <a:gd name="connsiteX17" fmla="*/ 314084 w 372975"/>
              <a:gd name="connsiteY17" fmla="*/ 392605 h 392605"/>
              <a:gd name="connsiteX18" fmla="*/ 304269 w 372975"/>
              <a:gd name="connsiteY18" fmla="*/ 392605 h 392605"/>
              <a:gd name="connsiteX19" fmla="*/ 284639 w 372975"/>
              <a:gd name="connsiteY19" fmla="*/ 392605 h 392605"/>
              <a:gd name="connsiteX20" fmla="*/ 284639 w 372975"/>
              <a:gd name="connsiteY20" fmla="*/ 29445 h 392605"/>
              <a:gd name="connsiteX21" fmla="*/ 88336 w 372975"/>
              <a:gd name="connsiteY21" fmla="*/ 29445 h 392605"/>
              <a:gd name="connsiteX22" fmla="*/ 88336 w 372975"/>
              <a:gd name="connsiteY22" fmla="*/ 392605 h 392605"/>
              <a:gd name="connsiteX23" fmla="*/ 68701 w 372975"/>
              <a:gd name="connsiteY23" fmla="*/ 392605 h 392605"/>
              <a:gd name="connsiteX24" fmla="*/ 58891 w 372975"/>
              <a:gd name="connsiteY24" fmla="*/ 392605 h 392605"/>
              <a:gd name="connsiteX25" fmla="*/ 0 w 372975"/>
              <a:gd name="connsiteY25" fmla="*/ 392605 h 392605"/>
              <a:gd name="connsiteX26" fmla="*/ 0 w 372975"/>
              <a:gd name="connsiteY26" fmla="*/ 363160 h 392605"/>
              <a:gd name="connsiteX27" fmla="*/ 58891 w 372975"/>
              <a:gd name="connsiteY27" fmla="*/ 363160 h 39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72975" h="392605">
                <a:moveTo>
                  <a:pt x="242960" y="206960"/>
                </a:moveTo>
                <a:cubicBezTo>
                  <a:pt x="235294" y="204249"/>
                  <a:pt x="226882" y="208267"/>
                  <a:pt x="224172" y="215933"/>
                </a:cubicBezTo>
                <a:lnTo>
                  <a:pt x="196277" y="215933"/>
                </a:lnTo>
                <a:lnTo>
                  <a:pt x="196277" y="225748"/>
                </a:lnTo>
                <a:lnTo>
                  <a:pt x="224172" y="225748"/>
                </a:lnTo>
                <a:cubicBezTo>
                  <a:pt x="225654" y="229940"/>
                  <a:pt x="228952" y="233239"/>
                  <a:pt x="233145" y="234721"/>
                </a:cubicBezTo>
                <a:cubicBezTo>
                  <a:pt x="240811" y="237431"/>
                  <a:pt x="249223" y="233414"/>
                  <a:pt x="251933" y="225748"/>
                </a:cubicBezTo>
                <a:cubicBezTo>
                  <a:pt x="254643" y="218082"/>
                  <a:pt x="250626" y="209670"/>
                  <a:pt x="242960" y="206960"/>
                </a:cubicBezTo>
                <a:close/>
                <a:moveTo>
                  <a:pt x="103058" y="44168"/>
                </a:moveTo>
                <a:lnTo>
                  <a:pt x="269915" y="44168"/>
                </a:lnTo>
                <a:lnTo>
                  <a:pt x="269915" y="392605"/>
                </a:lnTo>
                <a:lnTo>
                  <a:pt x="103058" y="392605"/>
                </a:lnTo>
                <a:close/>
                <a:moveTo>
                  <a:pt x="58891" y="0"/>
                </a:moveTo>
                <a:lnTo>
                  <a:pt x="314084" y="0"/>
                </a:lnTo>
                <a:lnTo>
                  <a:pt x="314084" y="363160"/>
                </a:lnTo>
                <a:lnTo>
                  <a:pt x="372975" y="363160"/>
                </a:lnTo>
                <a:lnTo>
                  <a:pt x="372975" y="392605"/>
                </a:lnTo>
                <a:lnTo>
                  <a:pt x="314084" y="392605"/>
                </a:lnTo>
                <a:lnTo>
                  <a:pt x="304269" y="392605"/>
                </a:lnTo>
                <a:lnTo>
                  <a:pt x="284639" y="392605"/>
                </a:lnTo>
                <a:lnTo>
                  <a:pt x="284639" y="29445"/>
                </a:lnTo>
                <a:lnTo>
                  <a:pt x="88336" y="29445"/>
                </a:lnTo>
                <a:lnTo>
                  <a:pt x="88336" y="392605"/>
                </a:lnTo>
                <a:lnTo>
                  <a:pt x="68701" y="392605"/>
                </a:lnTo>
                <a:lnTo>
                  <a:pt x="58891" y="392605"/>
                </a:lnTo>
                <a:lnTo>
                  <a:pt x="0" y="392605"/>
                </a:lnTo>
                <a:lnTo>
                  <a:pt x="0" y="363160"/>
                </a:lnTo>
                <a:lnTo>
                  <a:pt x="58891" y="363160"/>
                </a:lnTo>
                <a:close/>
              </a:path>
            </a:pathLst>
          </a:custGeom>
          <a:solidFill>
            <a:srgbClr val="99C7EB"/>
          </a:solidFill>
          <a:ln w="486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Data Arc">
            <a:extLst>
              <a:ext uri="{FF2B5EF4-FFF2-40B4-BE49-F238E27FC236}">
                <a16:creationId xmlns:a16="http://schemas.microsoft.com/office/drawing/2014/main" id="{77384835-228F-F048-2903-C0CAE47B2B53}"/>
              </a:ext>
            </a:extLst>
          </p:cNvPr>
          <p:cNvSpPr>
            <a:spLocks noChangeAspect="1"/>
          </p:cNvSpPr>
          <p:nvPr/>
        </p:nvSpPr>
        <p:spPr>
          <a:xfrm>
            <a:off x="91538" y="705692"/>
            <a:ext cx="900000" cy="900000"/>
          </a:xfrm>
          <a:prstGeom prst="arc">
            <a:avLst>
              <a:gd name="adj1" fmla="val 16200000"/>
              <a:gd name="adj2" fmla="val 1935123"/>
            </a:avLst>
          </a:prstGeom>
          <a:ln w="12700" cap="rnd">
            <a:solidFill>
              <a:srgbClr val="99C7EB"/>
            </a:solidFill>
            <a:prstDash val="sysDot"/>
            <a:round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Data">
            <a:extLst>
              <a:ext uri="{FF2B5EF4-FFF2-40B4-BE49-F238E27FC236}">
                <a16:creationId xmlns:a16="http://schemas.microsoft.com/office/drawing/2014/main" id="{020DB1A7-67DA-898D-AA49-CE55370CAE39}"/>
              </a:ext>
            </a:extLst>
          </p:cNvPr>
          <p:cNvSpPr txBox="1"/>
          <p:nvPr/>
        </p:nvSpPr>
        <p:spPr>
          <a:xfrm>
            <a:off x="1166823" y="782014"/>
            <a:ext cx="923330" cy="553998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3600" b="1" dirty="0">
                <a:solidFill>
                  <a:schemeClr val="bg1"/>
                </a:solidFill>
              </a:rPr>
              <a:t>31%</a:t>
            </a:r>
          </a:p>
        </p:txBody>
      </p:sp>
      <p:sp>
        <p:nvSpPr>
          <p:cNvPr id="8" name="Description">
            <a:extLst>
              <a:ext uri="{FF2B5EF4-FFF2-40B4-BE49-F238E27FC236}">
                <a16:creationId xmlns:a16="http://schemas.microsoft.com/office/drawing/2014/main" id="{F4578CAC-8BB7-BF03-AB2E-92C790C5EDC2}"/>
              </a:ext>
            </a:extLst>
          </p:cNvPr>
          <p:cNvSpPr txBox="1"/>
          <p:nvPr/>
        </p:nvSpPr>
        <p:spPr>
          <a:xfrm>
            <a:off x="1166821" y="1336012"/>
            <a:ext cx="157798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said they had contacted or used an NHS service, </a:t>
            </a:r>
            <a:r>
              <a:rPr lang="en-GB" sz="800" b="1" dirty="0">
                <a:solidFill>
                  <a:schemeClr val="bg1"/>
                </a:solidFill>
              </a:rPr>
              <a:t>in last 12 months</a:t>
            </a:r>
            <a:r>
              <a:rPr lang="en-GB" sz="800" dirty="0">
                <a:solidFill>
                  <a:schemeClr val="bg1"/>
                </a:solidFill>
              </a:rPr>
              <a:t>, when they</a:t>
            </a:r>
            <a:r>
              <a:rPr lang="en-GB" sz="800" b="1" dirty="0">
                <a:solidFill>
                  <a:schemeClr val="bg1"/>
                </a:solidFill>
              </a:rPr>
              <a:t> </a:t>
            </a:r>
            <a:r>
              <a:rPr lang="en-GB" sz="800" dirty="0">
                <a:solidFill>
                  <a:schemeClr val="bg1"/>
                </a:solidFill>
              </a:rPr>
              <a:t>wanted care or advice from a healthcare professional but their </a:t>
            </a:r>
            <a:r>
              <a:rPr lang="en-GB" sz="800" b="1" dirty="0">
                <a:solidFill>
                  <a:schemeClr val="bg1"/>
                </a:solidFill>
              </a:rPr>
              <a:t>GP practice was closed</a:t>
            </a:r>
          </a:p>
        </p:txBody>
      </p:sp>
      <p:sp>
        <p:nvSpPr>
          <p:cNvPr id="17" name="Dotted Line">
            <a:extLst>
              <a:ext uri="{FF2B5EF4-FFF2-40B4-BE49-F238E27FC236}">
                <a16:creationId xmlns:a16="http://schemas.microsoft.com/office/drawing/2014/main" id="{CBD04420-3567-DA35-FD3C-A140132042C6}"/>
              </a:ext>
            </a:extLst>
          </p:cNvPr>
          <p:cNvSpPr/>
          <p:nvPr/>
        </p:nvSpPr>
        <p:spPr>
          <a:xfrm>
            <a:off x="1010850" y="1129555"/>
            <a:ext cx="1980000" cy="1277471"/>
          </a:xfrm>
          <a:custGeom>
            <a:avLst/>
            <a:gdLst>
              <a:gd name="connsiteX0" fmla="*/ 0 w 1985682"/>
              <a:gd name="connsiteY0" fmla="*/ 0 h 1277471"/>
              <a:gd name="connsiteX1" fmla="*/ 71718 w 1985682"/>
              <a:gd name="connsiteY1" fmla="*/ 0 h 1277471"/>
              <a:gd name="connsiteX2" fmla="*/ 71718 w 1985682"/>
              <a:gd name="connsiteY2" fmla="*/ 1277471 h 1277471"/>
              <a:gd name="connsiteX3" fmla="*/ 1985682 w 1985682"/>
              <a:gd name="connsiteY3" fmla="*/ 1277471 h 1277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5682" h="1277471">
                <a:moveTo>
                  <a:pt x="0" y="0"/>
                </a:moveTo>
                <a:lnTo>
                  <a:pt x="71718" y="0"/>
                </a:lnTo>
                <a:lnTo>
                  <a:pt x="71718" y="1277471"/>
                </a:lnTo>
                <a:lnTo>
                  <a:pt x="1985682" y="1277471"/>
                </a:lnTo>
              </a:path>
            </a:pathLst>
          </a:custGeom>
          <a:ln w="12700" cap="rnd">
            <a:solidFill>
              <a:srgbClr val="99C7EB"/>
            </a:solidFill>
            <a:prstDash val="sysDot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Data 01">
            <a:extLst>
              <a:ext uri="{FF2B5EF4-FFF2-40B4-BE49-F238E27FC236}">
                <a16:creationId xmlns:a16="http://schemas.microsoft.com/office/drawing/2014/main" id="{CCE2307F-CCEF-43A0-DF56-C45ABECD47AF}"/>
              </a:ext>
            </a:extLst>
          </p:cNvPr>
          <p:cNvSpPr txBox="1"/>
          <p:nvPr/>
        </p:nvSpPr>
        <p:spPr>
          <a:xfrm>
            <a:off x="1166821" y="2151977"/>
            <a:ext cx="557564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31% in 2024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E68E76-559B-DA2F-7684-85DA870D03E0}"/>
              </a:ext>
            </a:extLst>
          </p:cNvPr>
          <p:cNvCxnSpPr>
            <a:cxnSpLocks/>
          </p:cNvCxnSpPr>
          <p:nvPr/>
        </p:nvCxnSpPr>
        <p:spPr>
          <a:xfrm>
            <a:off x="1166821" y="2114639"/>
            <a:ext cx="531439" cy="0"/>
          </a:xfrm>
          <a:prstGeom prst="line">
            <a:avLst/>
          </a:prstGeom>
          <a:ln w="127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065386-0388-6764-49D3-03AAE28D836B}"/>
              </a:ext>
            </a:extLst>
          </p:cNvPr>
          <p:cNvCxnSpPr>
            <a:cxnSpLocks/>
          </p:cNvCxnSpPr>
          <p:nvPr/>
        </p:nvCxnSpPr>
        <p:spPr>
          <a:xfrm>
            <a:off x="1166821" y="2286266"/>
            <a:ext cx="531439" cy="0"/>
          </a:xfrm>
          <a:prstGeom prst="line">
            <a:avLst/>
          </a:prstGeom>
          <a:ln w="127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218283"/>
      </p:ext>
    </p:extLst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-3713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723229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When GP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practice is closed</a:t>
            </a:r>
          </a:p>
        </p:txBody>
      </p:sp>
      <p:pic>
        <p:nvPicPr>
          <p:cNvPr id="7" name="Ipsos Logo">
            <a:extLst>
              <a:ext uri="{FF2B5EF4-FFF2-40B4-BE49-F238E27FC236}">
                <a16:creationId xmlns:a16="http://schemas.microsoft.com/office/drawing/2014/main" id="{AFC83998-3172-0B78-A57E-06B40CD7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8" name="Footer">
            <a:extLst>
              <a:ext uri="{FF2B5EF4-FFF2-40B4-BE49-F238E27FC236}">
                <a16:creationId xmlns:a16="http://schemas.microsoft.com/office/drawing/2014/main" id="{CCFD22D9-3AE8-964A-C9C8-6F23952D8377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9" name="Line (Bottom Left)">
            <a:extLst>
              <a:ext uri="{FF2B5EF4-FFF2-40B4-BE49-F238E27FC236}">
                <a16:creationId xmlns:a16="http://schemas.microsoft.com/office/drawing/2014/main" id="{160D03FB-9106-8637-3D56-C5E1FD11A90B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eft Arrow">
            <a:extLst>
              <a:ext uri="{FF2B5EF4-FFF2-40B4-BE49-F238E27FC236}">
                <a16:creationId xmlns:a16="http://schemas.microsoft.com/office/drawing/2014/main" id="{7F9EA50A-293F-10F3-F021-D40FF441AF21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1" name="Right Arrow">
            <a:extLst>
              <a:ext uri="{FF2B5EF4-FFF2-40B4-BE49-F238E27FC236}">
                <a16:creationId xmlns:a16="http://schemas.microsoft.com/office/drawing/2014/main" id="{B92FD5E6-E736-9A8C-D1AB-3A215069B75E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graphicFrame>
        <p:nvGraphicFramePr>
          <p:cNvPr id="15" name="Chart">
            <a:extLst>
              <a:ext uri="{FF2B5EF4-FFF2-40B4-BE49-F238E27FC236}">
                <a16:creationId xmlns:a16="http://schemas.microsoft.com/office/drawing/2014/main" id="{FFB62200-20B0-86D7-EE0F-CFE6CB12C3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538" y="680827"/>
          <a:ext cx="252000" cy="2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Description">
            <a:extLst>
              <a:ext uri="{FF2B5EF4-FFF2-40B4-BE49-F238E27FC236}">
                <a16:creationId xmlns:a16="http://schemas.microsoft.com/office/drawing/2014/main" id="{7CA1A227-BDA2-9241-D6BC-4FA327E81840}"/>
              </a:ext>
            </a:extLst>
          </p:cNvPr>
          <p:cNvSpPr txBox="1"/>
          <p:nvPr/>
        </p:nvSpPr>
        <p:spPr>
          <a:xfrm>
            <a:off x="505472" y="683717"/>
            <a:ext cx="23578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800" dirty="0">
                <a:solidFill>
                  <a:schemeClr val="bg1"/>
                </a:solidFill>
              </a:rPr>
              <a:t>Of the 31% who said they had contacted or used an NHS service when they wanted care or advice but their GP practice was closed: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20" name="Data Arc">
            <a:extLst>
              <a:ext uri="{FF2B5EF4-FFF2-40B4-BE49-F238E27FC236}">
                <a16:creationId xmlns:a16="http://schemas.microsoft.com/office/drawing/2014/main" id="{E22FC799-188E-0D97-D7AD-95B7E5D8BDF4}"/>
              </a:ext>
            </a:extLst>
          </p:cNvPr>
          <p:cNvSpPr>
            <a:spLocks noChangeAspect="1"/>
          </p:cNvSpPr>
          <p:nvPr/>
        </p:nvSpPr>
        <p:spPr>
          <a:xfrm>
            <a:off x="100538" y="653827"/>
            <a:ext cx="306000" cy="306000"/>
          </a:xfrm>
          <a:prstGeom prst="arc">
            <a:avLst>
              <a:gd name="adj1" fmla="val 16200000"/>
              <a:gd name="adj2" fmla="val 1935123"/>
            </a:avLst>
          </a:prstGeom>
          <a:ln w="12700" cap="rnd">
            <a:solidFill>
              <a:srgbClr val="99C7EB"/>
            </a:solidFill>
            <a:prstDash val="sysDot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tted Line 01">
            <a:extLst>
              <a:ext uri="{FF2B5EF4-FFF2-40B4-BE49-F238E27FC236}">
                <a16:creationId xmlns:a16="http://schemas.microsoft.com/office/drawing/2014/main" id="{9851934C-A6C0-AE7B-F3D2-3745AE0F7170}"/>
              </a:ext>
            </a:extLst>
          </p:cNvPr>
          <p:cNvSpPr/>
          <p:nvPr/>
        </p:nvSpPr>
        <p:spPr>
          <a:xfrm flipH="1">
            <a:off x="-5657" y="1001105"/>
            <a:ext cx="212212" cy="1405922"/>
          </a:xfrm>
          <a:custGeom>
            <a:avLst/>
            <a:gdLst>
              <a:gd name="connsiteX0" fmla="*/ 0 w 1985682"/>
              <a:gd name="connsiteY0" fmla="*/ 0 h 1277471"/>
              <a:gd name="connsiteX1" fmla="*/ 71718 w 1985682"/>
              <a:gd name="connsiteY1" fmla="*/ 0 h 1277471"/>
              <a:gd name="connsiteX2" fmla="*/ 71718 w 1985682"/>
              <a:gd name="connsiteY2" fmla="*/ 1277471 h 1277471"/>
              <a:gd name="connsiteX3" fmla="*/ 1985682 w 1985682"/>
              <a:gd name="connsiteY3" fmla="*/ 1277471 h 1277471"/>
              <a:gd name="connsiteX0" fmla="*/ 0 w 1913964"/>
              <a:gd name="connsiteY0" fmla="*/ 0 h 1277471"/>
              <a:gd name="connsiteX1" fmla="*/ 0 w 1913964"/>
              <a:gd name="connsiteY1" fmla="*/ 1277471 h 1277471"/>
              <a:gd name="connsiteX2" fmla="*/ 1913964 w 1913964"/>
              <a:gd name="connsiteY2" fmla="*/ 1277471 h 1277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13964" h="1277471">
                <a:moveTo>
                  <a:pt x="0" y="0"/>
                </a:moveTo>
                <a:lnTo>
                  <a:pt x="0" y="1277471"/>
                </a:lnTo>
                <a:lnTo>
                  <a:pt x="1913964" y="1277471"/>
                </a:lnTo>
              </a:path>
            </a:pathLst>
          </a:custGeom>
          <a:ln w="12700" cap="rnd">
            <a:solidFill>
              <a:srgbClr val="99C7EB"/>
            </a:solidFill>
            <a:prstDash val="sysDot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3" name="Dotted Line 02">
            <a:extLst>
              <a:ext uri="{FF2B5EF4-FFF2-40B4-BE49-F238E27FC236}">
                <a16:creationId xmlns:a16="http://schemas.microsoft.com/office/drawing/2014/main" id="{C6E414A4-78FF-F8D5-6AE7-2642A17C97BB}"/>
              </a:ext>
            </a:extLst>
          </p:cNvPr>
          <p:cNvCxnSpPr/>
          <p:nvPr/>
        </p:nvCxnSpPr>
        <p:spPr>
          <a:xfrm>
            <a:off x="418400" y="742642"/>
            <a:ext cx="72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escription">
            <a:extLst>
              <a:ext uri="{FF2B5EF4-FFF2-40B4-BE49-F238E27FC236}">
                <a16:creationId xmlns:a16="http://schemas.microsoft.com/office/drawing/2014/main" id="{22588873-E8FE-8830-21C4-75C5F2EBD4E0}"/>
              </a:ext>
            </a:extLst>
          </p:cNvPr>
          <p:cNvSpPr txBox="1"/>
          <p:nvPr/>
        </p:nvSpPr>
        <p:spPr>
          <a:xfrm>
            <a:off x="256618" y="2401500"/>
            <a:ext cx="2357840" cy="769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spcAft>
                <a:spcPts val="300"/>
              </a:spcAft>
            </a:pPr>
            <a:r>
              <a:rPr lang="en-GB" sz="500" dirty="0">
                <a:solidFill>
                  <a:schemeClr val="bg1"/>
                </a:solidFill>
              </a:rPr>
              <a:t>(Please note, patients could have used more than one service)</a:t>
            </a:r>
            <a:endParaRPr lang="en-GB" sz="700" b="1" dirty="0">
              <a:solidFill>
                <a:schemeClr val="bg1"/>
              </a:solidFill>
            </a:endParaRPr>
          </a:p>
        </p:txBody>
      </p:sp>
      <p:graphicFrame>
        <p:nvGraphicFramePr>
          <p:cNvPr id="25" name="Chart">
            <a:extLst>
              <a:ext uri="{FF2B5EF4-FFF2-40B4-BE49-F238E27FC236}">
                <a16:creationId xmlns:a16="http://schemas.microsoft.com/office/drawing/2014/main" id="{6590EDB0-E76A-AD03-69AE-87846C70A8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768329"/>
              </p:ext>
            </p:extLst>
          </p:nvPr>
        </p:nvGraphicFramePr>
        <p:xfrm>
          <a:off x="125594" y="1009106"/>
          <a:ext cx="2736000" cy="143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Table">
            <a:extLst>
              <a:ext uri="{FF2B5EF4-FFF2-40B4-BE49-F238E27FC236}">
                <a16:creationId xmlns:a16="http://schemas.microsoft.com/office/drawing/2014/main" id="{C344CE96-A351-1639-5041-DED94791A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508357"/>
              </p:ext>
            </p:extLst>
          </p:nvPr>
        </p:nvGraphicFramePr>
        <p:xfrm>
          <a:off x="247654" y="1097275"/>
          <a:ext cx="1224000" cy="12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3579629320"/>
                    </a:ext>
                  </a:extLst>
                </a:gridCol>
              </a:tblGrid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Phoned NHS 111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15272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Went to A&amp;E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226092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Went to a pharmacy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796224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Went to an urgent treatment centre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2706431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Used NHS 111 online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509882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Used GP practice website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4685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Used a different NHS website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30393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Used a different NHS service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977069"/>
                  </a:ext>
                </a:extLst>
              </a:tr>
              <a:tr h="140000">
                <a:tc>
                  <a:txBody>
                    <a:bodyPr/>
                    <a:lstStyle/>
                    <a:p>
                      <a:pPr algn="r" fontAlgn="ctr"/>
                      <a:r>
                        <a:rPr lang="en-GB" sz="6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 can't remember</a:t>
                      </a:r>
                    </a:p>
                  </a:txBody>
                  <a:tcPr marL="18000" marR="18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2573"/>
                  </a:ext>
                </a:extLst>
              </a:tr>
            </a:tbl>
          </a:graphicData>
        </a:graphic>
      </p:graphicFrame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795F178-A240-A021-7091-85F8517E5313}"/>
              </a:ext>
            </a:extLst>
          </p:cNvPr>
          <p:cNvSpPr/>
          <p:nvPr/>
        </p:nvSpPr>
        <p:spPr>
          <a:xfrm>
            <a:off x="207146" y="884807"/>
            <a:ext cx="180000" cy="90000"/>
          </a:xfrm>
          <a:custGeom>
            <a:avLst/>
            <a:gdLst>
              <a:gd name="connsiteX0" fmla="*/ 0 w 186431"/>
              <a:gd name="connsiteY0" fmla="*/ 127246 h 127246"/>
              <a:gd name="connsiteX1" fmla="*/ 186431 w 186431"/>
              <a:gd name="connsiteY1" fmla="*/ 127246 h 127246"/>
              <a:gd name="connsiteX2" fmla="*/ 186431 w 186431"/>
              <a:gd name="connsiteY2" fmla="*/ 0 h 127246"/>
              <a:gd name="connsiteX3" fmla="*/ 177553 w 186431"/>
              <a:gd name="connsiteY3" fmla="*/ 0 h 127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431" h="127246">
                <a:moveTo>
                  <a:pt x="0" y="127246"/>
                </a:moveTo>
                <a:lnTo>
                  <a:pt x="186431" y="127246"/>
                </a:lnTo>
                <a:lnTo>
                  <a:pt x="186431" y="0"/>
                </a:lnTo>
                <a:lnTo>
                  <a:pt x="177553" y="0"/>
                </a:lnTo>
              </a:path>
            </a:pathLst>
          </a:custGeom>
          <a:ln w="12700" cap="rnd">
            <a:solidFill>
              <a:srgbClr val="99C7EB"/>
            </a:solidFill>
            <a:prstDash val="sysDot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1" name="Divider Line 02">
            <a:extLst>
              <a:ext uri="{FF2B5EF4-FFF2-40B4-BE49-F238E27FC236}">
                <a16:creationId xmlns:a16="http://schemas.microsoft.com/office/drawing/2014/main" id="{E4EF040E-5803-9669-D041-8F783D192308}"/>
              </a:ext>
            </a:extLst>
          </p:cNvPr>
          <p:cNvCxnSpPr>
            <a:cxnSpLocks/>
          </p:cNvCxnSpPr>
          <p:nvPr/>
        </p:nvCxnSpPr>
        <p:spPr>
          <a:xfrm>
            <a:off x="247654" y="1107073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ivider Line 02">
            <a:extLst>
              <a:ext uri="{FF2B5EF4-FFF2-40B4-BE49-F238E27FC236}">
                <a16:creationId xmlns:a16="http://schemas.microsoft.com/office/drawing/2014/main" id="{13AC892D-EB55-D9E5-4C54-694466AA322F}"/>
              </a:ext>
            </a:extLst>
          </p:cNvPr>
          <p:cNvCxnSpPr>
            <a:cxnSpLocks/>
          </p:cNvCxnSpPr>
          <p:nvPr/>
        </p:nvCxnSpPr>
        <p:spPr>
          <a:xfrm>
            <a:off x="247654" y="1244896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Divider Line 02">
            <a:extLst>
              <a:ext uri="{FF2B5EF4-FFF2-40B4-BE49-F238E27FC236}">
                <a16:creationId xmlns:a16="http://schemas.microsoft.com/office/drawing/2014/main" id="{AFEB5337-FF5C-AE9E-4007-B72C87F153F9}"/>
              </a:ext>
            </a:extLst>
          </p:cNvPr>
          <p:cNvCxnSpPr>
            <a:cxnSpLocks/>
          </p:cNvCxnSpPr>
          <p:nvPr/>
        </p:nvCxnSpPr>
        <p:spPr>
          <a:xfrm>
            <a:off x="247654" y="1382719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ivider Line 02">
            <a:extLst>
              <a:ext uri="{FF2B5EF4-FFF2-40B4-BE49-F238E27FC236}">
                <a16:creationId xmlns:a16="http://schemas.microsoft.com/office/drawing/2014/main" id="{5615178B-A3B7-E3A0-80DB-AA91D60FA709}"/>
              </a:ext>
            </a:extLst>
          </p:cNvPr>
          <p:cNvCxnSpPr>
            <a:cxnSpLocks/>
          </p:cNvCxnSpPr>
          <p:nvPr/>
        </p:nvCxnSpPr>
        <p:spPr>
          <a:xfrm>
            <a:off x="247654" y="1520542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ivider Line 02">
            <a:extLst>
              <a:ext uri="{FF2B5EF4-FFF2-40B4-BE49-F238E27FC236}">
                <a16:creationId xmlns:a16="http://schemas.microsoft.com/office/drawing/2014/main" id="{F3F3661C-CDC3-0D6B-DA4D-26318AEDACD4}"/>
              </a:ext>
            </a:extLst>
          </p:cNvPr>
          <p:cNvCxnSpPr>
            <a:cxnSpLocks/>
          </p:cNvCxnSpPr>
          <p:nvPr/>
        </p:nvCxnSpPr>
        <p:spPr>
          <a:xfrm>
            <a:off x="247654" y="1658365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ivider Line 02">
            <a:extLst>
              <a:ext uri="{FF2B5EF4-FFF2-40B4-BE49-F238E27FC236}">
                <a16:creationId xmlns:a16="http://schemas.microsoft.com/office/drawing/2014/main" id="{7F4E2C65-FC31-7CB3-EB29-D66BEF815BF7}"/>
              </a:ext>
            </a:extLst>
          </p:cNvPr>
          <p:cNvCxnSpPr>
            <a:cxnSpLocks/>
          </p:cNvCxnSpPr>
          <p:nvPr/>
        </p:nvCxnSpPr>
        <p:spPr>
          <a:xfrm>
            <a:off x="247654" y="1796188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ivider Line 02">
            <a:extLst>
              <a:ext uri="{FF2B5EF4-FFF2-40B4-BE49-F238E27FC236}">
                <a16:creationId xmlns:a16="http://schemas.microsoft.com/office/drawing/2014/main" id="{F4DA4441-0E62-B40B-0345-C126D5AB229A}"/>
              </a:ext>
            </a:extLst>
          </p:cNvPr>
          <p:cNvCxnSpPr>
            <a:cxnSpLocks/>
          </p:cNvCxnSpPr>
          <p:nvPr/>
        </p:nvCxnSpPr>
        <p:spPr>
          <a:xfrm>
            <a:off x="247654" y="1934011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ivider Line 02">
            <a:extLst>
              <a:ext uri="{FF2B5EF4-FFF2-40B4-BE49-F238E27FC236}">
                <a16:creationId xmlns:a16="http://schemas.microsoft.com/office/drawing/2014/main" id="{54B653F3-8A4C-3431-8EE2-5B4AF13F077B}"/>
              </a:ext>
            </a:extLst>
          </p:cNvPr>
          <p:cNvCxnSpPr>
            <a:cxnSpLocks/>
          </p:cNvCxnSpPr>
          <p:nvPr/>
        </p:nvCxnSpPr>
        <p:spPr>
          <a:xfrm>
            <a:off x="247654" y="2071834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ivider Line 02">
            <a:extLst>
              <a:ext uri="{FF2B5EF4-FFF2-40B4-BE49-F238E27FC236}">
                <a16:creationId xmlns:a16="http://schemas.microsoft.com/office/drawing/2014/main" id="{40156E84-B151-EC74-1B0F-19CF35ABED05}"/>
              </a:ext>
            </a:extLst>
          </p:cNvPr>
          <p:cNvCxnSpPr>
            <a:cxnSpLocks/>
          </p:cNvCxnSpPr>
          <p:nvPr/>
        </p:nvCxnSpPr>
        <p:spPr>
          <a:xfrm>
            <a:off x="247654" y="2209657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ivider Line 02">
            <a:extLst>
              <a:ext uri="{FF2B5EF4-FFF2-40B4-BE49-F238E27FC236}">
                <a16:creationId xmlns:a16="http://schemas.microsoft.com/office/drawing/2014/main" id="{45DBA4BC-AF6C-2759-C5CE-923C864810B9}"/>
              </a:ext>
            </a:extLst>
          </p:cNvPr>
          <p:cNvCxnSpPr>
            <a:cxnSpLocks/>
          </p:cNvCxnSpPr>
          <p:nvPr/>
        </p:nvCxnSpPr>
        <p:spPr>
          <a:xfrm>
            <a:off x="247654" y="2347477"/>
            <a:ext cx="259200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C2A3A85-BD9D-95D2-764F-B2E8EBA1E2D3}"/>
              </a:ext>
            </a:extLst>
          </p:cNvPr>
          <p:cNvSpPr>
            <a:spLocks noChangeAspect="1"/>
          </p:cNvSpPr>
          <p:nvPr/>
        </p:nvSpPr>
        <p:spPr>
          <a:xfrm>
            <a:off x="2469528" y="1969411"/>
            <a:ext cx="72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1000" b="1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3D234A-E2C1-6D3A-602E-864E0A968BA8}"/>
              </a:ext>
            </a:extLst>
          </p:cNvPr>
          <p:cNvSpPr>
            <a:spLocks noChangeAspect="1"/>
          </p:cNvSpPr>
          <p:nvPr/>
        </p:nvSpPr>
        <p:spPr>
          <a:xfrm>
            <a:off x="2469528" y="2101824"/>
            <a:ext cx="72000" cy="720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600" dirty="0">
                <a:solidFill>
                  <a:schemeClr val="bg1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890476892"/>
      </p:ext>
    </p:extLst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425" y="-5402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979435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Pharmacy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13B7E649-E79E-4332-14F9-29302F6FB9C8}"/>
              </a:ext>
            </a:extLst>
          </p:cNvPr>
          <p:cNvSpPr txBox="1"/>
          <p:nvPr/>
        </p:nvSpPr>
        <p:spPr>
          <a:xfrm>
            <a:off x="127538" y="407243"/>
            <a:ext cx="2167260" cy="1661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en-GB" sz="1200" dirty="0">
                <a:solidFill>
                  <a:prstClr val="white"/>
                </a:solidFill>
              </a:rPr>
              <a:t>Services used in last 12 months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ight Arrow">
            <a:extLst>
              <a:ext uri="{FF2B5EF4-FFF2-40B4-BE49-F238E27FC236}">
                <a16:creationId xmlns:a16="http://schemas.microsoft.com/office/drawing/2014/main" id="{8FA0A2A7-F8E1-E166-3CEF-1E4403072F0B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0" name="Chart">
            <a:extLst>
              <a:ext uri="{FF2B5EF4-FFF2-40B4-BE49-F238E27FC236}">
                <a16:creationId xmlns:a16="http://schemas.microsoft.com/office/drawing/2014/main" id="{6A78821F-8284-721A-9EDD-D536416CAF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851223"/>
              </p:ext>
            </p:extLst>
          </p:nvPr>
        </p:nvGraphicFramePr>
        <p:xfrm>
          <a:off x="127000" y="573444"/>
          <a:ext cx="2736850" cy="1990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9332628-B3E2-4670-E0A9-BC5D4103C03D}"/>
              </a:ext>
            </a:extLst>
          </p:cNvPr>
          <p:cNvSpPr>
            <a:spLocks noChangeAspect="1"/>
          </p:cNvSpPr>
          <p:nvPr/>
        </p:nvSpPr>
        <p:spPr>
          <a:xfrm>
            <a:off x="2469528" y="1964665"/>
            <a:ext cx="72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1000" b="1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98AC7F-21D2-3DFB-1AE5-B4749E6F1C8C}"/>
              </a:ext>
            </a:extLst>
          </p:cNvPr>
          <p:cNvSpPr>
            <a:spLocks noChangeAspect="1"/>
          </p:cNvSpPr>
          <p:nvPr/>
        </p:nvSpPr>
        <p:spPr>
          <a:xfrm>
            <a:off x="2469528" y="2097078"/>
            <a:ext cx="72000" cy="720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600" dirty="0">
                <a:solidFill>
                  <a:schemeClr val="bg1"/>
                </a:solidFill>
              </a:rPr>
              <a:t>2024</a:t>
            </a:r>
          </a:p>
        </p:txBody>
      </p:sp>
      <p:cxnSp>
        <p:nvCxnSpPr>
          <p:cNvPr id="7" name="Divider Line 01">
            <a:extLst>
              <a:ext uri="{FF2B5EF4-FFF2-40B4-BE49-F238E27FC236}">
                <a16:creationId xmlns:a16="http://schemas.microsoft.com/office/drawing/2014/main" id="{4C0CFCD6-9440-6790-B7F3-EBF5B401F30E}"/>
              </a:ext>
            </a:extLst>
          </p:cNvPr>
          <p:cNvCxnSpPr>
            <a:cxnSpLocks/>
          </p:cNvCxnSpPr>
          <p:nvPr/>
        </p:nvCxnSpPr>
        <p:spPr>
          <a:xfrm>
            <a:off x="127000" y="643640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ivider Line 02">
            <a:extLst>
              <a:ext uri="{FF2B5EF4-FFF2-40B4-BE49-F238E27FC236}">
                <a16:creationId xmlns:a16="http://schemas.microsoft.com/office/drawing/2014/main" id="{B496EAC3-F957-2D86-7090-0CAFE6CC1693}"/>
              </a:ext>
            </a:extLst>
          </p:cNvPr>
          <p:cNvCxnSpPr>
            <a:cxnSpLocks/>
          </p:cNvCxnSpPr>
          <p:nvPr/>
        </p:nvCxnSpPr>
        <p:spPr>
          <a:xfrm>
            <a:off x="127000" y="847444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ivider Line 03">
            <a:extLst>
              <a:ext uri="{FF2B5EF4-FFF2-40B4-BE49-F238E27FC236}">
                <a16:creationId xmlns:a16="http://schemas.microsoft.com/office/drawing/2014/main" id="{CD5CDF20-2DAA-724D-7A87-7F9B715CAC06}"/>
              </a:ext>
            </a:extLst>
          </p:cNvPr>
          <p:cNvCxnSpPr>
            <a:cxnSpLocks/>
          </p:cNvCxnSpPr>
          <p:nvPr/>
        </p:nvCxnSpPr>
        <p:spPr>
          <a:xfrm>
            <a:off x="127000" y="1051248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ivider Line 04">
            <a:extLst>
              <a:ext uri="{FF2B5EF4-FFF2-40B4-BE49-F238E27FC236}">
                <a16:creationId xmlns:a16="http://schemas.microsoft.com/office/drawing/2014/main" id="{B61BC02E-4D08-E0F5-6E1C-CBA8D1EC0831}"/>
              </a:ext>
            </a:extLst>
          </p:cNvPr>
          <p:cNvCxnSpPr>
            <a:cxnSpLocks/>
          </p:cNvCxnSpPr>
          <p:nvPr/>
        </p:nvCxnSpPr>
        <p:spPr>
          <a:xfrm>
            <a:off x="127000" y="1255052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ivider Line 05">
            <a:extLst>
              <a:ext uri="{FF2B5EF4-FFF2-40B4-BE49-F238E27FC236}">
                <a16:creationId xmlns:a16="http://schemas.microsoft.com/office/drawing/2014/main" id="{2A8DE014-4A10-7592-80F8-79828A481EFD}"/>
              </a:ext>
            </a:extLst>
          </p:cNvPr>
          <p:cNvCxnSpPr>
            <a:cxnSpLocks/>
          </p:cNvCxnSpPr>
          <p:nvPr/>
        </p:nvCxnSpPr>
        <p:spPr>
          <a:xfrm>
            <a:off x="127000" y="1458856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ivider Line 06">
            <a:extLst>
              <a:ext uri="{FF2B5EF4-FFF2-40B4-BE49-F238E27FC236}">
                <a16:creationId xmlns:a16="http://schemas.microsoft.com/office/drawing/2014/main" id="{31C67804-EDA8-5D16-89FF-31E9901A4BD1}"/>
              </a:ext>
            </a:extLst>
          </p:cNvPr>
          <p:cNvCxnSpPr>
            <a:cxnSpLocks/>
          </p:cNvCxnSpPr>
          <p:nvPr/>
        </p:nvCxnSpPr>
        <p:spPr>
          <a:xfrm>
            <a:off x="127000" y="1662660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ivider Line 07">
            <a:extLst>
              <a:ext uri="{FF2B5EF4-FFF2-40B4-BE49-F238E27FC236}">
                <a16:creationId xmlns:a16="http://schemas.microsoft.com/office/drawing/2014/main" id="{57781BA7-B2CB-9EBA-D5F4-250AEC864B18}"/>
              </a:ext>
            </a:extLst>
          </p:cNvPr>
          <p:cNvCxnSpPr>
            <a:cxnSpLocks/>
          </p:cNvCxnSpPr>
          <p:nvPr/>
        </p:nvCxnSpPr>
        <p:spPr>
          <a:xfrm>
            <a:off x="127000" y="1866464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Divider Line 08">
            <a:extLst>
              <a:ext uri="{FF2B5EF4-FFF2-40B4-BE49-F238E27FC236}">
                <a16:creationId xmlns:a16="http://schemas.microsoft.com/office/drawing/2014/main" id="{E3D87775-624D-DCF6-C3E6-6F925588B9FF}"/>
              </a:ext>
            </a:extLst>
          </p:cNvPr>
          <p:cNvCxnSpPr>
            <a:cxnSpLocks/>
          </p:cNvCxnSpPr>
          <p:nvPr/>
        </p:nvCxnSpPr>
        <p:spPr>
          <a:xfrm>
            <a:off x="127000" y="2070268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ivider Line 09">
            <a:extLst>
              <a:ext uri="{FF2B5EF4-FFF2-40B4-BE49-F238E27FC236}">
                <a16:creationId xmlns:a16="http://schemas.microsoft.com/office/drawing/2014/main" id="{133077FA-5AEA-89AB-C2D1-6C8BEFC47D40}"/>
              </a:ext>
            </a:extLst>
          </p:cNvPr>
          <p:cNvCxnSpPr>
            <a:cxnSpLocks/>
          </p:cNvCxnSpPr>
          <p:nvPr/>
        </p:nvCxnSpPr>
        <p:spPr>
          <a:xfrm>
            <a:off x="127000" y="2274072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Divider Line 10">
            <a:extLst>
              <a:ext uri="{FF2B5EF4-FFF2-40B4-BE49-F238E27FC236}">
                <a16:creationId xmlns:a16="http://schemas.microsoft.com/office/drawing/2014/main" id="{85EA6958-0107-AE1C-51A7-A5D9A753648E}"/>
              </a:ext>
            </a:extLst>
          </p:cNvPr>
          <p:cNvCxnSpPr>
            <a:cxnSpLocks/>
          </p:cNvCxnSpPr>
          <p:nvPr/>
        </p:nvCxnSpPr>
        <p:spPr>
          <a:xfrm>
            <a:off x="127000" y="2477874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ICON: Prescription">
            <a:extLst>
              <a:ext uri="{FF2B5EF4-FFF2-40B4-BE49-F238E27FC236}">
                <a16:creationId xmlns:a16="http://schemas.microsoft.com/office/drawing/2014/main" id="{8700B7EA-7FC5-8AE1-37A6-1FC89DA9DC0D}"/>
              </a:ext>
            </a:extLst>
          </p:cNvPr>
          <p:cNvSpPr>
            <a:spLocks noChangeAspect="1"/>
          </p:cNvSpPr>
          <p:nvPr/>
        </p:nvSpPr>
        <p:spPr>
          <a:xfrm>
            <a:off x="221850" y="673542"/>
            <a:ext cx="127386" cy="144000"/>
          </a:xfrm>
          <a:custGeom>
            <a:avLst/>
            <a:gdLst>
              <a:gd name="connsiteX0" fmla="*/ 357192 w 684614"/>
              <a:gd name="connsiteY0" fmla="*/ 506016 h 773901"/>
              <a:gd name="connsiteX1" fmla="*/ 342309 w 684614"/>
              <a:gd name="connsiteY1" fmla="*/ 520898 h 773901"/>
              <a:gd name="connsiteX2" fmla="*/ 89306 w 684614"/>
              <a:gd name="connsiteY2" fmla="*/ 520898 h 773901"/>
              <a:gd name="connsiteX3" fmla="*/ 74424 w 684614"/>
              <a:gd name="connsiteY3" fmla="*/ 506016 h 773901"/>
              <a:gd name="connsiteX4" fmla="*/ 89306 w 684614"/>
              <a:gd name="connsiteY4" fmla="*/ 491133 h 773901"/>
              <a:gd name="connsiteX5" fmla="*/ 342309 w 684614"/>
              <a:gd name="connsiteY5" fmla="*/ 491133 h 773901"/>
              <a:gd name="connsiteX6" fmla="*/ 357192 w 684614"/>
              <a:gd name="connsiteY6" fmla="*/ 506016 h 773901"/>
              <a:gd name="connsiteX7" fmla="*/ 342309 w 684614"/>
              <a:gd name="connsiteY7" fmla="*/ 550664 h 773901"/>
              <a:gd name="connsiteX8" fmla="*/ 89306 w 684614"/>
              <a:gd name="connsiteY8" fmla="*/ 550664 h 773901"/>
              <a:gd name="connsiteX9" fmla="*/ 74424 w 684614"/>
              <a:gd name="connsiteY9" fmla="*/ 565547 h 773901"/>
              <a:gd name="connsiteX10" fmla="*/ 89306 w 684614"/>
              <a:gd name="connsiteY10" fmla="*/ 580430 h 773901"/>
              <a:gd name="connsiteX11" fmla="*/ 342309 w 684614"/>
              <a:gd name="connsiteY11" fmla="*/ 580430 h 773901"/>
              <a:gd name="connsiteX12" fmla="*/ 357192 w 684614"/>
              <a:gd name="connsiteY12" fmla="*/ 565547 h 773901"/>
              <a:gd name="connsiteX13" fmla="*/ 342309 w 684614"/>
              <a:gd name="connsiteY13" fmla="*/ 550664 h 773901"/>
              <a:gd name="connsiteX14" fmla="*/ 342309 w 684614"/>
              <a:gd name="connsiteY14" fmla="*/ 610195 h 773901"/>
              <a:gd name="connsiteX15" fmla="*/ 89306 w 684614"/>
              <a:gd name="connsiteY15" fmla="*/ 610195 h 773901"/>
              <a:gd name="connsiteX16" fmla="*/ 74424 w 684614"/>
              <a:gd name="connsiteY16" fmla="*/ 625078 h 773901"/>
              <a:gd name="connsiteX17" fmla="*/ 89306 w 684614"/>
              <a:gd name="connsiteY17" fmla="*/ 639961 h 773901"/>
              <a:gd name="connsiteX18" fmla="*/ 342309 w 684614"/>
              <a:gd name="connsiteY18" fmla="*/ 639961 h 773901"/>
              <a:gd name="connsiteX19" fmla="*/ 357192 w 684614"/>
              <a:gd name="connsiteY19" fmla="*/ 625078 h 773901"/>
              <a:gd name="connsiteX20" fmla="*/ 342309 w 684614"/>
              <a:gd name="connsiteY20" fmla="*/ 610195 h 773901"/>
              <a:gd name="connsiteX21" fmla="*/ 535781 w 684614"/>
              <a:gd name="connsiteY21" fmla="*/ 714380 h 773901"/>
              <a:gd name="connsiteX22" fmla="*/ 595313 w 684614"/>
              <a:gd name="connsiteY22" fmla="*/ 714380 h 773901"/>
              <a:gd name="connsiteX23" fmla="*/ 610195 w 684614"/>
              <a:gd name="connsiteY23" fmla="*/ 699497 h 773901"/>
              <a:gd name="connsiteX24" fmla="*/ 610195 w 684614"/>
              <a:gd name="connsiteY24" fmla="*/ 550669 h 773901"/>
              <a:gd name="connsiteX25" fmla="*/ 595313 w 684614"/>
              <a:gd name="connsiteY25" fmla="*/ 535786 h 773901"/>
              <a:gd name="connsiteX26" fmla="*/ 535781 w 684614"/>
              <a:gd name="connsiteY26" fmla="*/ 535786 h 773901"/>
              <a:gd name="connsiteX27" fmla="*/ 520898 w 684614"/>
              <a:gd name="connsiteY27" fmla="*/ 550669 h 773901"/>
              <a:gd name="connsiteX28" fmla="*/ 520898 w 684614"/>
              <a:gd name="connsiteY28" fmla="*/ 699497 h 773901"/>
              <a:gd name="connsiteX29" fmla="*/ 535781 w 684614"/>
              <a:gd name="connsiteY29" fmla="*/ 714380 h 773901"/>
              <a:gd name="connsiteX30" fmla="*/ 89297 w 684614"/>
              <a:gd name="connsiteY30" fmla="*/ 431602 h 773901"/>
              <a:gd name="connsiteX31" fmla="*/ 193481 w 684614"/>
              <a:gd name="connsiteY31" fmla="*/ 431602 h 773901"/>
              <a:gd name="connsiteX32" fmla="*/ 208364 w 684614"/>
              <a:gd name="connsiteY32" fmla="*/ 416719 h 773901"/>
              <a:gd name="connsiteX33" fmla="*/ 193481 w 684614"/>
              <a:gd name="connsiteY33" fmla="*/ 401836 h 773901"/>
              <a:gd name="connsiteX34" fmla="*/ 89297 w 684614"/>
              <a:gd name="connsiteY34" fmla="*/ 401836 h 773901"/>
              <a:gd name="connsiteX35" fmla="*/ 74414 w 684614"/>
              <a:gd name="connsiteY35" fmla="*/ 416719 h 773901"/>
              <a:gd name="connsiteX36" fmla="*/ 89297 w 684614"/>
              <a:gd name="connsiteY36" fmla="*/ 431602 h 773901"/>
              <a:gd name="connsiteX37" fmla="*/ 684609 w 684614"/>
              <a:gd name="connsiteY37" fmla="*/ 401836 h 773901"/>
              <a:gd name="connsiteX38" fmla="*/ 684609 w 684614"/>
              <a:gd name="connsiteY38" fmla="*/ 491133 h 773901"/>
              <a:gd name="connsiteX39" fmla="*/ 669727 w 684614"/>
              <a:gd name="connsiteY39" fmla="*/ 506016 h 773901"/>
              <a:gd name="connsiteX40" fmla="*/ 654844 w 684614"/>
              <a:gd name="connsiteY40" fmla="*/ 506016 h 773901"/>
              <a:gd name="connsiteX41" fmla="*/ 654844 w 684614"/>
              <a:gd name="connsiteY41" fmla="*/ 759019 h 773901"/>
              <a:gd name="connsiteX42" fmla="*/ 639961 w 684614"/>
              <a:gd name="connsiteY42" fmla="*/ 773901 h 773901"/>
              <a:gd name="connsiteX43" fmla="*/ 491133 w 684614"/>
              <a:gd name="connsiteY43" fmla="*/ 773901 h 773901"/>
              <a:gd name="connsiteX44" fmla="*/ 476250 w 684614"/>
              <a:gd name="connsiteY44" fmla="*/ 759019 h 773901"/>
              <a:gd name="connsiteX45" fmla="*/ 476250 w 684614"/>
              <a:gd name="connsiteY45" fmla="*/ 729253 h 773901"/>
              <a:gd name="connsiteX46" fmla="*/ 29766 w 684614"/>
              <a:gd name="connsiteY46" fmla="*/ 729253 h 773901"/>
              <a:gd name="connsiteX47" fmla="*/ 0 w 684614"/>
              <a:gd name="connsiteY47" fmla="*/ 699487 h 773901"/>
              <a:gd name="connsiteX48" fmla="*/ 0 w 684614"/>
              <a:gd name="connsiteY48" fmla="*/ 29766 h 773901"/>
              <a:gd name="connsiteX49" fmla="*/ 29766 w 684614"/>
              <a:gd name="connsiteY49" fmla="*/ 0 h 773901"/>
              <a:gd name="connsiteX50" fmla="*/ 550669 w 684614"/>
              <a:gd name="connsiteY50" fmla="*/ 0 h 773901"/>
              <a:gd name="connsiteX51" fmla="*/ 580434 w 684614"/>
              <a:gd name="connsiteY51" fmla="*/ 29766 h 773901"/>
              <a:gd name="connsiteX52" fmla="*/ 580434 w 684614"/>
              <a:gd name="connsiteY52" fmla="*/ 386953 h 773901"/>
              <a:gd name="connsiteX53" fmla="*/ 669731 w 684614"/>
              <a:gd name="connsiteY53" fmla="*/ 386953 h 773901"/>
              <a:gd name="connsiteX54" fmla="*/ 684614 w 684614"/>
              <a:gd name="connsiteY54" fmla="*/ 401836 h 773901"/>
              <a:gd name="connsiteX55" fmla="*/ 550669 w 684614"/>
              <a:gd name="connsiteY55" fmla="*/ 386953 h 773901"/>
              <a:gd name="connsiteX56" fmla="*/ 550669 w 684614"/>
              <a:gd name="connsiteY56" fmla="*/ 29766 h 773901"/>
              <a:gd name="connsiteX57" fmla="*/ 29766 w 684614"/>
              <a:gd name="connsiteY57" fmla="*/ 29766 h 773901"/>
              <a:gd name="connsiteX58" fmla="*/ 29766 w 684614"/>
              <a:gd name="connsiteY58" fmla="*/ 699487 h 773901"/>
              <a:gd name="connsiteX59" fmla="*/ 476250 w 684614"/>
              <a:gd name="connsiteY59" fmla="*/ 699487 h 773901"/>
              <a:gd name="connsiteX60" fmla="*/ 476250 w 684614"/>
              <a:gd name="connsiteY60" fmla="*/ 506016 h 773901"/>
              <a:gd name="connsiteX61" fmla="*/ 461367 w 684614"/>
              <a:gd name="connsiteY61" fmla="*/ 506016 h 773901"/>
              <a:gd name="connsiteX62" fmla="*/ 446484 w 684614"/>
              <a:gd name="connsiteY62" fmla="*/ 491133 h 773901"/>
              <a:gd name="connsiteX63" fmla="*/ 446484 w 684614"/>
              <a:gd name="connsiteY63" fmla="*/ 401836 h 773901"/>
              <a:gd name="connsiteX64" fmla="*/ 461367 w 684614"/>
              <a:gd name="connsiteY64" fmla="*/ 386953 h 773901"/>
              <a:gd name="connsiteX65" fmla="*/ 625083 w 684614"/>
              <a:gd name="connsiteY65" fmla="*/ 506016 h 773901"/>
              <a:gd name="connsiteX66" fmla="*/ 506020 w 684614"/>
              <a:gd name="connsiteY66" fmla="*/ 506016 h 773901"/>
              <a:gd name="connsiteX67" fmla="*/ 506020 w 684614"/>
              <a:gd name="connsiteY67" fmla="*/ 744141 h 773901"/>
              <a:gd name="connsiteX68" fmla="*/ 625083 w 684614"/>
              <a:gd name="connsiteY68" fmla="*/ 744141 h 773901"/>
              <a:gd name="connsiteX69" fmla="*/ 625083 w 684614"/>
              <a:gd name="connsiteY69" fmla="*/ 446484 h 773901"/>
              <a:gd name="connsiteX70" fmla="*/ 610200 w 684614"/>
              <a:gd name="connsiteY70" fmla="*/ 431602 h 773901"/>
              <a:gd name="connsiteX71" fmla="*/ 520903 w 684614"/>
              <a:gd name="connsiteY71" fmla="*/ 431602 h 773901"/>
              <a:gd name="connsiteX72" fmla="*/ 506020 w 684614"/>
              <a:gd name="connsiteY72" fmla="*/ 446484 h 773901"/>
              <a:gd name="connsiteX73" fmla="*/ 520903 w 684614"/>
              <a:gd name="connsiteY73" fmla="*/ 461367 h 773901"/>
              <a:gd name="connsiteX74" fmla="*/ 610200 w 684614"/>
              <a:gd name="connsiteY74" fmla="*/ 461367 h 773901"/>
              <a:gd name="connsiteX75" fmla="*/ 625083 w 684614"/>
              <a:gd name="connsiteY75" fmla="*/ 446484 h 773901"/>
              <a:gd name="connsiteX76" fmla="*/ 357192 w 684614"/>
              <a:gd name="connsiteY76" fmla="*/ 74419 h 773901"/>
              <a:gd name="connsiteX77" fmla="*/ 357192 w 684614"/>
              <a:gd name="connsiteY77" fmla="*/ 342309 h 773901"/>
              <a:gd name="connsiteX78" fmla="*/ 342309 w 684614"/>
              <a:gd name="connsiteY78" fmla="*/ 357192 h 773901"/>
              <a:gd name="connsiteX79" fmla="*/ 74419 w 684614"/>
              <a:gd name="connsiteY79" fmla="*/ 357192 h 773901"/>
              <a:gd name="connsiteX80" fmla="*/ 59536 w 684614"/>
              <a:gd name="connsiteY80" fmla="*/ 342309 h 773901"/>
              <a:gd name="connsiteX81" fmla="*/ 59536 w 684614"/>
              <a:gd name="connsiteY81" fmla="*/ 74419 h 773901"/>
              <a:gd name="connsiteX82" fmla="*/ 74419 w 684614"/>
              <a:gd name="connsiteY82" fmla="*/ 59536 h 773901"/>
              <a:gd name="connsiteX83" fmla="*/ 342309 w 684614"/>
              <a:gd name="connsiteY83" fmla="*/ 59536 h 773901"/>
              <a:gd name="connsiteX84" fmla="*/ 357192 w 684614"/>
              <a:gd name="connsiteY84" fmla="*/ 74419 h 773901"/>
              <a:gd name="connsiteX85" fmla="*/ 297661 w 684614"/>
              <a:gd name="connsiteY85" fmla="*/ 181127 h 773901"/>
              <a:gd name="connsiteX86" fmla="*/ 293308 w 684614"/>
              <a:gd name="connsiteY86" fmla="*/ 170598 h 773901"/>
              <a:gd name="connsiteX87" fmla="*/ 282778 w 684614"/>
              <a:gd name="connsiteY87" fmla="*/ 166245 h 773901"/>
              <a:gd name="connsiteX88" fmla="*/ 253013 w 684614"/>
              <a:gd name="connsiteY88" fmla="*/ 166245 h 773901"/>
              <a:gd name="connsiteX89" fmla="*/ 253013 w 684614"/>
              <a:gd name="connsiteY89" fmla="*/ 136479 h 773901"/>
              <a:gd name="connsiteX90" fmla="*/ 248659 w 684614"/>
              <a:gd name="connsiteY90" fmla="*/ 125949 h 773901"/>
              <a:gd name="connsiteX91" fmla="*/ 238129 w 684614"/>
              <a:gd name="connsiteY91" fmla="*/ 121595 h 773901"/>
              <a:gd name="connsiteX92" fmla="*/ 178598 w 684614"/>
              <a:gd name="connsiteY92" fmla="*/ 121595 h 773901"/>
              <a:gd name="connsiteX93" fmla="*/ 168068 w 684614"/>
              <a:gd name="connsiteY93" fmla="*/ 125949 h 773901"/>
              <a:gd name="connsiteX94" fmla="*/ 163715 w 684614"/>
              <a:gd name="connsiteY94" fmla="*/ 136479 h 773901"/>
              <a:gd name="connsiteX95" fmla="*/ 163715 w 684614"/>
              <a:gd name="connsiteY95" fmla="*/ 166245 h 773901"/>
              <a:gd name="connsiteX96" fmla="*/ 133949 w 684614"/>
              <a:gd name="connsiteY96" fmla="*/ 166245 h 773901"/>
              <a:gd name="connsiteX97" fmla="*/ 123419 w 684614"/>
              <a:gd name="connsiteY97" fmla="*/ 170598 h 773901"/>
              <a:gd name="connsiteX98" fmla="*/ 119066 w 684614"/>
              <a:gd name="connsiteY98" fmla="*/ 181127 h 773901"/>
              <a:gd name="connsiteX99" fmla="*/ 119066 w 684614"/>
              <a:gd name="connsiteY99" fmla="*/ 240659 h 773901"/>
              <a:gd name="connsiteX100" fmla="*/ 133949 w 684614"/>
              <a:gd name="connsiteY100" fmla="*/ 255541 h 773901"/>
              <a:gd name="connsiteX101" fmla="*/ 163715 w 684614"/>
              <a:gd name="connsiteY101" fmla="*/ 255541 h 773901"/>
              <a:gd name="connsiteX102" fmla="*/ 163715 w 684614"/>
              <a:gd name="connsiteY102" fmla="*/ 285307 h 773901"/>
              <a:gd name="connsiteX103" fmla="*/ 178598 w 684614"/>
              <a:gd name="connsiteY103" fmla="*/ 300190 h 773901"/>
              <a:gd name="connsiteX104" fmla="*/ 238129 w 684614"/>
              <a:gd name="connsiteY104" fmla="*/ 300190 h 773901"/>
              <a:gd name="connsiteX105" fmla="*/ 253012 w 684614"/>
              <a:gd name="connsiteY105" fmla="*/ 285307 h 773901"/>
              <a:gd name="connsiteX106" fmla="*/ 253012 w 684614"/>
              <a:gd name="connsiteY106" fmla="*/ 255541 h 773901"/>
              <a:gd name="connsiteX107" fmla="*/ 282777 w 684614"/>
              <a:gd name="connsiteY107" fmla="*/ 255541 h 773901"/>
              <a:gd name="connsiteX108" fmla="*/ 297660 w 684614"/>
              <a:gd name="connsiteY108" fmla="*/ 240659 h 773901"/>
              <a:gd name="connsiteX109" fmla="*/ 223247 w 684614"/>
              <a:gd name="connsiteY109" fmla="*/ 181127 h 773901"/>
              <a:gd name="connsiteX110" fmla="*/ 223247 w 684614"/>
              <a:gd name="connsiteY110" fmla="*/ 151362 h 773901"/>
              <a:gd name="connsiteX111" fmla="*/ 193481 w 684614"/>
              <a:gd name="connsiteY111" fmla="*/ 151362 h 773901"/>
              <a:gd name="connsiteX112" fmla="*/ 193481 w 684614"/>
              <a:gd name="connsiteY112" fmla="*/ 181127 h 773901"/>
              <a:gd name="connsiteX113" fmla="*/ 178599 w 684614"/>
              <a:gd name="connsiteY113" fmla="*/ 196010 h 773901"/>
              <a:gd name="connsiteX114" fmla="*/ 148833 w 684614"/>
              <a:gd name="connsiteY114" fmla="*/ 196010 h 773901"/>
              <a:gd name="connsiteX115" fmla="*/ 148833 w 684614"/>
              <a:gd name="connsiteY115" fmla="*/ 225776 h 773901"/>
              <a:gd name="connsiteX116" fmla="*/ 178599 w 684614"/>
              <a:gd name="connsiteY116" fmla="*/ 225776 h 773901"/>
              <a:gd name="connsiteX117" fmla="*/ 189128 w 684614"/>
              <a:gd name="connsiteY117" fmla="*/ 230129 h 773901"/>
              <a:gd name="connsiteX118" fmla="*/ 193481 w 684614"/>
              <a:gd name="connsiteY118" fmla="*/ 240659 h 773901"/>
              <a:gd name="connsiteX119" fmla="*/ 193481 w 684614"/>
              <a:gd name="connsiteY119" fmla="*/ 270424 h 773901"/>
              <a:gd name="connsiteX120" fmla="*/ 223247 w 684614"/>
              <a:gd name="connsiteY120" fmla="*/ 270424 h 773901"/>
              <a:gd name="connsiteX121" fmla="*/ 223247 w 684614"/>
              <a:gd name="connsiteY121" fmla="*/ 240659 h 773901"/>
              <a:gd name="connsiteX122" fmla="*/ 227601 w 684614"/>
              <a:gd name="connsiteY122" fmla="*/ 230129 h 773901"/>
              <a:gd name="connsiteX123" fmla="*/ 238131 w 684614"/>
              <a:gd name="connsiteY123" fmla="*/ 225776 h 773901"/>
              <a:gd name="connsiteX124" fmla="*/ 267896 w 684614"/>
              <a:gd name="connsiteY124" fmla="*/ 225776 h 773901"/>
              <a:gd name="connsiteX125" fmla="*/ 267896 w 684614"/>
              <a:gd name="connsiteY125" fmla="*/ 196010 h 773901"/>
              <a:gd name="connsiteX126" fmla="*/ 238131 w 684614"/>
              <a:gd name="connsiteY126" fmla="*/ 196010 h 773901"/>
              <a:gd name="connsiteX127" fmla="*/ 223248 w 684614"/>
              <a:gd name="connsiteY127" fmla="*/ 181127 h 773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84614" h="773901">
                <a:moveTo>
                  <a:pt x="357192" y="506016"/>
                </a:moveTo>
                <a:cubicBezTo>
                  <a:pt x="357155" y="514239"/>
                  <a:pt x="350532" y="520861"/>
                  <a:pt x="342309" y="520898"/>
                </a:cubicBezTo>
                <a:lnTo>
                  <a:pt x="89306" y="520898"/>
                </a:lnTo>
                <a:cubicBezTo>
                  <a:pt x="81083" y="520898"/>
                  <a:pt x="74424" y="514239"/>
                  <a:pt x="74424" y="506016"/>
                </a:cubicBezTo>
                <a:cubicBezTo>
                  <a:pt x="74424" y="497793"/>
                  <a:pt x="81083" y="491133"/>
                  <a:pt x="89306" y="491133"/>
                </a:cubicBezTo>
                <a:lnTo>
                  <a:pt x="342309" y="491133"/>
                </a:lnTo>
                <a:cubicBezTo>
                  <a:pt x="350532" y="491170"/>
                  <a:pt x="357155" y="497793"/>
                  <a:pt x="357192" y="506016"/>
                </a:cubicBezTo>
                <a:close/>
                <a:moveTo>
                  <a:pt x="342309" y="550664"/>
                </a:moveTo>
                <a:lnTo>
                  <a:pt x="89306" y="550664"/>
                </a:lnTo>
                <a:cubicBezTo>
                  <a:pt x="81083" y="550664"/>
                  <a:pt x="74424" y="557324"/>
                  <a:pt x="74424" y="565547"/>
                </a:cubicBezTo>
                <a:cubicBezTo>
                  <a:pt x="74424" y="573770"/>
                  <a:pt x="81083" y="580430"/>
                  <a:pt x="89306" y="580430"/>
                </a:cubicBezTo>
                <a:lnTo>
                  <a:pt x="342309" y="580430"/>
                </a:lnTo>
                <a:cubicBezTo>
                  <a:pt x="350532" y="580430"/>
                  <a:pt x="357192" y="573770"/>
                  <a:pt x="357192" y="565547"/>
                </a:cubicBezTo>
                <a:cubicBezTo>
                  <a:pt x="357192" y="557324"/>
                  <a:pt x="350532" y="550664"/>
                  <a:pt x="342309" y="550664"/>
                </a:cubicBezTo>
                <a:close/>
                <a:moveTo>
                  <a:pt x="342309" y="610195"/>
                </a:moveTo>
                <a:lnTo>
                  <a:pt x="89306" y="610195"/>
                </a:lnTo>
                <a:cubicBezTo>
                  <a:pt x="81083" y="610195"/>
                  <a:pt x="74424" y="616855"/>
                  <a:pt x="74424" y="625078"/>
                </a:cubicBezTo>
                <a:cubicBezTo>
                  <a:pt x="74424" y="633301"/>
                  <a:pt x="81083" y="639961"/>
                  <a:pt x="89306" y="639961"/>
                </a:cubicBezTo>
                <a:lnTo>
                  <a:pt x="342309" y="639961"/>
                </a:lnTo>
                <a:cubicBezTo>
                  <a:pt x="350532" y="639961"/>
                  <a:pt x="357192" y="633301"/>
                  <a:pt x="357192" y="625078"/>
                </a:cubicBezTo>
                <a:cubicBezTo>
                  <a:pt x="357192" y="616855"/>
                  <a:pt x="350532" y="610195"/>
                  <a:pt x="342309" y="610195"/>
                </a:cubicBezTo>
                <a:close/>
                <a:moveTo>
                  <a:pt x="535781" y="714380"/>
                </a:moveTo>
                <a:lnTo>
                  <a:pt x="595313" y="714380"/>
                </a:lnTo>
                <a:cubicBezTo>
                  <a:pt x="603535" y="714343"/>
                  <a:pt x="610158" y="707720"/>
                  <a:pt x="610195" y="699497"/>
                </a:cubicBezTo>
                <a:lnTo>
                  <a:pt x="610195" y="550669"/>
                </a:lnTo>
                <a:cubicBezTo>
                  <a:pt x="610158" y="542446"/>
                  <a:pt x="603535" y="535823"/>
                  <a:pt x="595313" y="535786"/>
                </a:cubicBezTo>
                <a:lnTo>
                  <a:pt x="535781" y="535786"/>
                </a:lnTo>
                <a:cubicBezTo>
                  <a:pt x="527558" y="535823"/>
                  <a:pt x="520936" y="542446"/>
                  <a:pt x="520898" y="550669"/>
                </a:cubicBezTo>
                <a:lnTo>
                  <a:pt x="520898" y="699497"/>
                </a:lnTo>
                <a:cubicBezTo>
                  <a:pt x="520936" y="707720"/>
                  <a:pt x="527558" y="714343"/>
                  <a:pt x="535781" y="714380"/>
                </a:cubicBezTo>
                <a:close/>
                <a:moveTo>
                  <a:pt x="89297" y="431602"/>
                </a:moveTo>
                <a:lnTo>
                  <a:pt x="193481" y="431602"/>
                </a:lnTo>
                <a:cubicBezTo>
                  <a:pt x="201704" y="431602"/>
                  <a:pt x="208364" y="424942"/>
                  <a:pt x="208364" y="416719"/>
                </a:cubicBezTo>
                <a:cubicBezTo>
                  <a:pt x="208364" y="408496"/>
                  <a:pt x="201704" y="401836"/>
                  <a:pt x="193481" y="401836"/>
                </a:cubicBezTo>
                <a:lnTo>
                  <a:pt x="89297" y="401836"/>
                </a:lnTo>
                <a:cubicBezTo>
                  <a:pt x="81074" y="401836"/>
                  <a:pt x="74414" y="408496"/>
                  <a:pt x="74414" y="416719"/>
                </a:cubicBezTo>
                <a:cubicBezTo>
                  <a:pt x="74414" y="424942"/>
                  <a:pt x="81074" y="431602"/>
                  <a:pt x="89297" y="431602"/>
                </a:cubicBezTo>
                <a:close/>
                <a:moveTo>
                  <a:pt x="684609" y="401836"/>
                </a:moveTo>
                <a:lnTo>
                  <a:pt x="684609" y="491133"/>
                </a:lnTo>
                <a:cubicBezTo>
                  <a:pt x="684572" y="499356"/>
                  <a:pt x="677950" y="505979"/>
                  <a:pt x="669727" y="506016"/>
                </a:cubicBezTo>
                <a:lnTo>
                  <a:pt x="654844" y="506016"/>
                </a:lnTo>
                <a:lnTo>
                  <a:pt x="654844" y="759019"/>
                </a:lnTo>
                <a:cubicBezTo>
                  <a:pt x="654807" y="767242"/>
                  <a:pt x="648184" y="773864"/>
                  <a:pt x="639961" y="773901"/>
                </a:cubicBezTo>
                <a:lnTo>
                  <a:pt x="491133" y="773901"/>
                </a:lnTo>
                <a:cubicBezTo>
                  <a:pt x="482910" y="773864"/>
                  <a:pt x="476287" y="767242"/>
                  <a:pt x="476250" y="759019"/>
                </a:cubicBezTo>
                <a:lnTo>
                  <a:pt x="476250" y="729253"/>
                </a:lnTo>
                <a:lnTo>
                  <a:pt x="29766" y="729253"/>
                </a:lnTo>
                <a:cubicBezTo>
                  <a:pt x="13357" y="729216"/>
                  <a:pt x="37" y="715896"/>
                  <a:pt x="0" y="699487"/>
                </a:cubicBezTo>
                <a:lnTo>
                  <a:pt x="0" y="29766"/>
                </a:lnTo>
                <a:cubicBezTo>
                  <a:pt x="37" y="13357"/>
                  <a:pt x="13357" y="37"/>
                  <a:pt x="29766" y="0"/>
                </a:cubicBezTo>
                <a:lnTo>
                  <a:pt x="550669" y="0"/>
                </a:lnTo>
                <a:cubicBezTo>
                  <a:pt x="567078" y="37"/>
                  <a:pt x="580397" y="13357"/>
                  <a:pt x="580434" y="29766"/>
                </a:cubicBezTo>
                <a:lnTo>
                  <a:pt x="580434" y="386953"/>
                </a:lnTo>
                <a:lnTo>
                  <a:pt x="669731" y="386953"/>
                </a:lnTo>
                <a:cubicBezTo>
                  <a:pt x="677954" y="386990"/>
                  <a:pt x="684577" y="393613"/>
                  <a:pt x="684614" y="401836"/>
                </a:cubicBezTo>
                <a:close/>
                <a:moveTo>
                  <a:pt x="550669" y="386953"/>
                </a:moveTo>
                <a:lnTo>
                  <a:pt x="550669" y="29766"/>
                </a:lnTo>
                <a:lnTo>
                  <a:pt x="29766" y="29766"/>
                </a:lnTo>
                <a:lnTo>
                  <a:pt x="29766" y="699487"/>
                </a:lnTo>
                <a:lnTo>
                  <a:pt x="476250" y="699487"/>
                </a:lnTo>
                <a:lnTo>
                  <a:pt x="476250" y="506016"/>
                </a:lnTo>
                <a:lnTo>
                  <a:pt x="461367" y="506016"/>
                </a:lnTo>
                <a:cubicBezTo>
                  <a:pt x="453144" y="505979"/>
                  <a:pt x="446522" y="499356"/>
                  <a:pt x="446484" y="491133"/>
                </a:cubicBezTo>
                <a:lnTo>
                  <a:pt x="446484" y="401836"/>
                </a:lnTo>
                <a:cubicBezTo>
                  <a:pt x="446522" y="393613"/>
                  <a:pt x="453144" y="386990"/>
                  <a:pt x="461367" y="386953"/>
                </a:cubicBezTo>
                <a:close/>
                <a:moveTo>
                  <a:pt x="625083" y="506016"/>
                </a:moveTo>
                <a:lnTo>
                  <a:pt x="506020" y="506016"/>
                </a:lnTo>
                <a:lnTo>
                  <a:pt x="506020" y="744141"/>
                </a:lnTo>
                <a:lnTo>
                  <a:pt x="625083" y="744141"/>
                </a:lnTo>
                <a:close/>
                <a:moveTo>
                  <a:pt x="625083" y="446484"/>
                </a:moveTo>
                <a:cubicBezTo>
                  <a:pt x="625046" y="438261"/>
                  <a:pt x="618423" y="431639"/>
                  <a:pt x="610200" y="431602"/>
                </a:cubicBezTo>
                <a:lnTo>
                  <a:pt x="520903" y="431602"/>
                </a:lnTo>
                <a:cubicBezTo>
                  <a:pt x="512680" y="431602"/>
                  <a:pt x="506020" y="438261"/>
                  <a:pt x="506020" y="446484"/>
                </a:cubicBezTo>
                <a:cubicBezTo>
                  <a:pt x="506020" y="454707"/>
                  <a:pt x="512680" y="461367"/>
                  <a:pt x="520903" y="461367"/>
                </a:cubicBezTo>
                <a:lnTo>
                  <a:pt x="610200" y="461367"/>
                </a:lnTo>
                <a:cubicBezTo>
                  <a:pt x="618423" y="461330"/>
                  <a:pt x="625046" y="454707"/>
                  <a:pt x="625083" y="446484"/>
                </a:cubicBezTo>
                <a:close/>
                <a:moveTo>
                  <a:pt x="357192" y="74419"/>
                </a:moveTo>
                <a:lnTo>
                  <a:pt x="357192" y="342309"/>
                </a:lnTo>
                <a:cubicBezTo>
                  <a:pt x="357155" y="350532"/>
                  <a:pt x="350532" y="357155"/>
                  <a:pt x="342309" y="357192"/>
                </a:cubicBezTo>
                <a:lnTo>
                  <a:pt x="74419" y="357192"/>
                </a:lnTo>
                <a:cubicBezTo>
                  <a:pt x="66196" y="357155"/>
                  <a:pt x="59573" y="350532"/>
                  <a:pt x="59536" y="342309"/>
                </a:cubicBezTo>
                <a:lnTo>
                  <a:pt x="59536" y="74419"/>
                </a:lnTo>
                <a:cubicBezTo>
                  <a:pt x="59573" y="66196"/>
                  <a:pt x="66196" y="59573"/>
                  <a:pt x="74419" y="59536"/>
                </a:cubicBezTo>
                <a:lnTo>
                  <a:pt x="342309" y="59536"/>
                </a:lnTo>
                <a:cubicBezTo>
                  <a:pt x="350532" y="59573"/>
                  <a:pt x="357155" y="66196"/>
                  <a:pt x="357192" y="74419"/>
                </a:cubicBezTo>
                <a:close/>
                <a:moveTo>
                  <a:pt x="297661" y="181127"/>
                </a:moveTo>
                <a:cubicBezTo>
                  <a:pt x="297661" y="177183"/>
                  <a:pt x="296098" y="173388"/>
                  <a:pt x="293308" y="170598"/>
                </a:cubicBezTo>
                <a:cubicBezTo>
                  <a:pt x="290517" y="167807"/>
                  <a:pt x="286723" y="166245"/>
                  <a:pt x="282778" y="166245"/>
                </a:cubicBezTo>
                <a:lnTo>
                  <a:pt x="253013" y="166245"/>
                </a:lnTo>
                <a:lnTo>
                  <a:pt x="253013" y="136479"/>
                </a:lnTo>
                <a:cubicBezTo>
                  <a:pt x="253013" y="132535"/>
                  <a:pt x="251450" y="128740"/>
                  <a:pt x="248659" y="125949"/>
                </a:cubicBezTo>
                <a:cubicBezTo>
                  <a:pt x="245869" y="123158"/>
                  <a:pt x="242073" y="121595"/>
                  <a:pt x="238129" y="121595"/>
                </a:cubicBezTo>
                <a:lnTo>
                  <a:pt x="178598" y="121595"/>
                </a:lnTo>
                <a:cubicBezTo>
                  <a:pt x="174654" y="121595"/>
                  <a:pt x="170859" y="123158"/>
                  <a:pt x="168068" y="125949"/>
                </a:cubicBezTo>
                <a:cubicBezTo>
                  <a:pt x="165278" y="128739"/>
                  <a:pt x="163715" y="132535"/>
                  <a:pt x="163715" y="136479"/>
                </a:cubicBezTo>
                <a:lnTo>
                  <a:pt x="163715" y="166245"/>
                </a:lnTo>
                <a:lnTo>
                  <a:pt x="133949" y="166245"/>
                </a:lnTo>
                <a:cubicBezTo>
                  <a:pt x="130006" y="166245"/>
                  <a:pt x="126210" y="167807"/>
                  <a:pt x="123419" y="170598"/>
                </a:cubicBezTo>
                <a:cubicBezTo>
                  <a:pt x="120628" y="173388"/>
                  <a:pt x="119066" y="177183"/>
                  <a:pt x="119066" y="181127"/>
                </a:cubicBezTo>
                <a:lnTo>
                  <a:pt x="119066" y="240659"/>
                </a:lnTo>
                <a:cubicBezTo>
                  <a:pt x="119103" y="248882"/>
                  <a:pt x="125726" y="255504"/>
                  <a:pt x="133949" y="255541"/>
                </a:cubicBezTo>
                <a:lnTo>
                  <a:pt x="163715" y="255541"/>
                </a:lnTo>
                <a:lnTo>
                  <a:pt x="163715" y="285307"/>
                </a:lnTo>
                <a:cubicBezTo>
                  <a:pt x="163752" y="293530"/>
                  <a:pt x="170375" y="300153"/>
                  <a:pt x="178598" y="300190"/>
                </a:cubicBezTo>
                <a:lnTo>
                  <a:pt x="238129" y="300190"/>
                </a:lnTo>
                <a:cubicBezTo>
                  <a:pt x="246352" y="300153"/>
                  <a:pt x="252974" y="293530"/>
                  <a:pt x="253012" y="285307"/>
                </a:cubicBezTo>
                <a:lnTo>
                  <a:pt x="253012" y="255541"/>
                </a:lnTo>
                <a:lnTo>
                  <a:pt x="282777" y="255541"/>
                </a:lnTo>
                <a:cubicBezTo>
                  <a:pt x="291000" y="255504"/>
                  <a:pt x="297623" y="248882"/>
                  <a:pt x="297660" y="240659"/>
                </a:cubicBezTo>
                <a:close/>
                <a:moveTo>
                  <a:pt x="223247" y="181127"/>
                </a:moveTo>
                <a:lnTo>
                  <a:pt x="223247" y="151362"/>
                </a:lnTo>
                <a:lnTo>
                  <a:pt x="193481" y="151362"/>
                </a:lnTo>
                <a:lnTo>
                  <a:pt x="193481" y="181127"/>
                </a:lnTo>
                <a:cubicBezTo>
                  <a:pt x="193444" y="189350"/>
                  <a:pt x="186821" y="195973"/>
                  <a:pt x="178599" y="196010"/>
                </a:cubicBezTo>
                <a:lnTo>
                  <a:pt x="148833" y="196010"/>
                </a:lnTo>
                <a:lnTo>
                  <a:pt x="148833" y="225776"/>
                </a:lnTo>
                <a:lnTo>
                  <a:pt x="178599" y="225776"/>
                </a:lnTo>
                <a:cubicBezTo>
                  <a:pt x="182543" y="225776"/>
                  <a:pt x="186338" y="227339"/>
                  <a:pt x="189128" y="230129"/>
                </a:cubicBezTo>
                <a:cubicBezTo>
                  <a:pt x="191919" y="232920"/>
                  <a:pt x="193481" y="236714"/>
                  <a:pt x="193481" y="240659"/>
                </a:cubicBezTo>
                <a:lnTo>
                  <a:pt x="193481" y="270424"/>
                </a:lnTo>
                <a:lnTo>
                  <a:pt x="223247" y="270424"/>
                </a:lnTo>
                <a:lnTo>
                  <a:pt x="223247" y="240659"/>
                </a:lnTo>
                <a:cubicBezTo>
                  <a:pt x="223247" y="236715"/>
                  <a:pt x="224810" y="232920"/>
                  <a:pt x="227601" y="230129"/>
                </a:cubicBezTo>
                <a:cubicBezTo>
                  <a:pt x="230391" y="227339"/>
                  <a:pt x="234186" y="225776"/>
                  <a:pt x="238131" y="225776"/>
                </a:cubicBezTo>
                <a:lnTo>
                  <a:pt x="267896" y="225776"/>
                </a:lnTo>
                <a:lnTo>
                  <a:pt x="267896" y="196010"/>
                </a:lnTo>
                <a:lnTo>
                  <a:pt x="238131" y="196010"/>
                </a:lnTo>
                <a:cubicBezTo>
                  <a:pt x="229908" y="195973"/>
                  <a:pt x="223285" y="189350"/>
                  <a:pt x="223248" y="18112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1" name="ICON: Pills &amp; Bottle">
            <a:extLst>
              <a:ext uri="{FF2B5EF4-FFF2-40B4-BE49-F238E27FC236}">
                <a16:creationId xmlns:a16="http://schemas.microsoft.com/office/drawing/2014/main" id="{EE95B89D-139C-F899-A06F-943BDD234324}"/>
              </a:ext>
            </a:extLst>
          </p:cNvPr>
          <p:cNvSpPr>
            <a:spLocks noChangeAspect="1"/>
          </p:cNvSpPr>
          <p:nvPr/>
        </p:nvSpPr>
        <p:spPr>
          <a:xfrm>
            <a:off x="207910" y="877346"/>
            <a:ext cx="155266" cy="144000"/>
          </a:xfrm>
          <a:custGeom>
            <a:avLst/>
            <a:gdLst>
              <a:gd name="connsiteX0" fmla="*/ 7907 w 194083"/>
              <a:gd name="connsiteY0" fmla="*/ 142320 h 180000"/>
              <a:gd name="connsiteX1" fmla="*/ 7907 w 194083"/>
              <a:gd name="connsiteY1" fmla="*/ 156292 h 180000"/>
              <a:gd name="connsiteX2" fmla="*/ 23719 w 194083"/>
              <a:gd name="connsiteY2" fmla="*/ 172104 h 180000"/>
              <a:gd name="connsiteX3" fmla="*/ 89613 w 194083"/>
              <a:gd name="connsiteY3" fmla="*/ 172104 h 180000"/>
              <a:gd name="connsiteX4" fmla="*/ 105425 w 194083"/>
              <a:gd name="connsiteY4" fmla="*/ 156292 h 180000"/>
              <a:gd name="connsiteX5" fmla="*/ 105425 w 194083"/>
              <a:gd name="connsiteY5" fmla="*/ 142320 h 180000"/>
              <a:gd name="connsiteX6" fmla="*/ 147055 w 194083"/>
              <a:gd name="connsiteY6" fmla="*/ 123809 h 180000"/>
              <a:gd name="connsiteX7" fmla="*/ 131777 w 194083"/>
              <a:gd name="connsiteY7" fmla="*/ 139086 h 180000"/>
              <a:gd name="connsiteX8" fmla="*/ 130206 w 194083"/>
              <a:gd name="connsiteY8" fmla="*/ 161960 h 180000"/>
              <a:gd name="connsiteX9" fmla="*/ 153080 w 194083"/>
              <a:gd name="connsiteY9" fmla="*/ 160389 h 180000"/>
              <a:gd name="connsiteX10" fmla="*/ 168357 w 194083"/>
              <a:gd name="connsiteY10" fmla="*/ 145111 h 180000"/>
              <a:gd name="connsiteX11" fmla="*/ 174616 w 194083"/>
              <a:gd name="connsiteY11" fmla="*/ 102557 h 180000"/>
              <a:gd name="connsiteX12" fmla="*/ 163692 w 194083"/>
              <a:gd name="connsiteY12" fmla="*/ 107082 h 180000"/>
              <a:gd name="connsiteX13" fmla="*/ 156749 w 194083"/>
              <a:gd name="connsiteY13" fmla="*/ 114025 h 180000"/>
              <a:gd name="connsiteX14" fmla="*/ 156498 w 194083"/>
              <a:gd name="connsiteY14" fmla="*/ 114276 h 180000"/>
              <a:gd name="connsiteX15" fmla="*/ 156602 w 194083"/>
              <a:gd name="connsiteY15" fmla="*/ 114380 h 180000"/>
              <a:gd name="connsiteX16" fmla="*/ 156183 w 194083"/>
              <a:gd name="connsiteY16" fmla="*/ 115391 h 180000"/>
              <a:gd name="connsiteX17" fmla="*/ 156749 w 194083"/>
              <a:gd name="connsiteY17" fmla="*/ 116756 h 180000"/>
              <a:gd name="connsiteX18" fmla="*/ 158114 w 194083"/>
              <a:gd name="connsiteY18" fmla="*/ 117322 h 180000"/>
              <a:gd name="connsiteX19" fmla="*/ 159125 w 194083"/>
              <a:gd name="connsiteY19" fmla="*/ 116903 h 180000"/>
              <a:gd name="connsiteX20" fmla="*/ 159229 w 194083"/>
              <a:gd name="connsiteY20" fmla="*/ 117007 h 180000"/>
              <a:gd name="connsiteX21" fmla="*/ 159480 w 194083"/>
              <a:gd name="connsiteY21" fmla="*/ 116756 h 180000"/>
              <a:gd name="connsiteX22" fmla="*/ 166423 w 194083"/>
              <a:gd name="connsiteY22" fmla="*/ 109813 h 180000"/>
              <a:gd name="connsiteX23" fmla="*/ 182808 w 194083"/>
              <a:gd name="connsiteY23" fmla="*/ 109813 h 180000"/>
              <a:gd name="connsiteX24" fmla="*/ 183332 w 194083"/>
              <a:gd name="connsiteY24" fmla="*/ 110454 h 180000"/>
              <a:gd name="connsiteX25" fmla="*/ 183391 w 194083"/>
              <a:gd name="connsiteY25" fmla="*/ 110395 h 180000"/>
              <a:gd name="connsiteX26" fmla="*/ 186122 w 194083"/>
              <a:gd name="connsiteY26" fmla="*/ 110395 h 180000"/>
              <a:gd name="connsiteX27" fmla="*/ 186122 w 194083"/>
              <a:gd name="connsiteY27" fmla="*/ 107664 h 180000"/>
              <a:gd name="connsiteX28" fmla="*/ 185961 w 194083"/>
              <a:gd name="connsiteY28" fmla="*/ 107597 h 180000"/>
              <a:gd name="connsiteX29" fmla="*/ 185539 w 194083"/>
              <a:gd name="connsiteY29" fmla="*/ 107082 h 180000"/>
              <a:gd name="connsiteX30" fmla="*/ 174616 w 194083"/>
              <a:gd name="connsiteY30" fmla="*/ 102557 h 180000"/>
              <a:gd name="connsiteX31" fmla="*/ 174774 w 194083"/>
              <a:gd name="connsiteY31" fmla="*/ 98082 h 180000"/>
              <a:gd name="connsiteX32" fmla="*/ 188428 w 194083"/>
              <a:gd name="connsiteY32" fmla="*/ 103738 h 180000"/>
              <a:gd name="connsiteX33" fmla="*/ 188428 w 194083"/>
              <a:gd name="connsiteY33" fmla="*/ 131046 h 180000"/>
              <a:gd name="connsiteX34" fmla="*/ 171360 w 194083"/>
              <a:gd name="connsiteY34" fmla="*/ 148114 h 180000"/>
              <a:gd name="connsiteX35" fmla="*/ 154292 w 194083"/>
              <a:gd name="connsiteY35" fmla="*/ 165182 h 180000"/>
              <a:gd name="connsiteX36" fmla="*/ 126984 w 194083"/>
              <a:gd name="connsiteY36" fmla="*/ 165182 h 180000"/>
              <a:gd name="connsiteX37" fmla="*/ 126984 w 194083"/>
              <a:gd name="connsiteY37" fmla="*/ 137874 h 180000"/>
              <a:gd name="connsiteX38" fmla="*/ 144052 w 194083"/>
              <a:gd name="connsiteY38" fmla="*/ 120806 h 180000"/>
              <a:gd name="connsiteX39" fmla="*/ 161120 w 194083"/>
              <a:gd name="connsiteY39" fmla="*/ 103738 h 180000"/>
              <a:gd name="connsiteX40" fmla="*/ 174774 w 194083"/>
              <a:gd name="connsiteY40" fmla="*/ 98082 h 180000"/>
              <a:gd name="connsiteX41" fmla="*/ 56666 w 194083"/>
              <a:gd name="connsiteY41" fmla="*/ 89892 h 180000"/>
              <a:gd name="connsiteX42" fmla="*/ 52713 w 194083"/>
              <a:gd name="connsiteY42" fmla="*/ 93846 h 180000"/>
              <a:gd name="connsiteX43" fmla="*/ 52713 w 194083"/>
              <a:gd name="connsiteY43" fmla="*/ 104655 h 180000"/>
              <a:gd name="connsiteX44" fmla="*/ 41904 w 194083"/>
              <a:gd name="connsiteY44" fmla="*/ 104655 h 180000"/>
              <a:gd name="connsiteX45" fmla="*/ 37951 w 194083"/>
              <a:gd name="connsiteY45" fmla="*/ 108608 h 180000"/>
              <a:gd name="connsiteX46" fmla="*/ 41904 w 194083"/>
              <a:gd name="connsiteY46" fmla="*/ 112561 h 180000"/>
              <a:gd name="connsiteX47" fmla="*/ 52713 w 194083"/>
              <a:gd name="connsiteY47" fmla="*/ 112561 h 180000"/>
              <a:gd name="connsiteX48" fmla="*/ 52713 w 194083"/>
              <a:gd name="connsiteY48" fmla="*/ 123370 h 180000"/>
              <a:gd name="connsiteX49" fmla="*/ 56666 w 194083"/>
              <a:gd name="connsiteY49" fmla="*/ 127323 h 180000"/>
              <a:gd name="connsiteX50" fmla="*/ 60619 w 194083"/>
              <a:gd name="connsiteY50" fmla="*/ 123370 h 180000"/>
              <a:gd name="connsiteX51" fmla="*/ 60619 w 194083"/>
              <a:gd name="connsiteY51" fmla="*/ 112561 h 180000"/>
              <a:gd name="connsiteX52" fmla="*/ 71429 w 194083"/>
              <a:gd name="connsiteY52" fmla="*/ 112561 h 180000"/>
              <a:gd name="connsiteX53" fmla="*/ 75382 w 194083"/>
              <a:gd name="connsiteY53" fmla="*/ 108608 h 180000"/>
              <a:gd name="connsiteX54" fmla="*/ 71429 w 194083"/>
              <a:gd name="connsiteY54" fmla="*/ 104655 h 180000"/>
              <a:gd name="connsiteX55" fmla="*/ 60619 w 194083"/>
              <a:gd name="connsiteY55" fmla="*/ 104655 h 180000"/>
              <a:gd name="connsiteX56" fmla="*/ 60619 w 194083"/>
              <a:gd name="connsiteY56" fmla="*/ 93846 h 180000"/>
              <a:gd name="connsiteX57" fmla="*/ 56666 w 194083"/>
              <a:gd name="connsiteY57" fmla="*/ 89892 h 180000"/>
              <a:gd name="connsiteX58" fmla="*/ 147055 w 194083"/>
              <a:gd name="connsiteY58" fmla="*/ 60682 h 180000"/>
              <a:gd name="connsiteX59" fmla="*/ 131777 w 194083"/>
              <a:gd name="connsiteY59" fmla="*/ 75959 h 180000"/>
              <a:gd name="connsiteX60" fmla="*/ 130206 w 194083"/>
              <a:gd name="connsiteY60" fmla="*/ 98833 h 180000"/>
              <a:gd name="connsiteX61" fmla="*/ 153080 w 194083"/>
              <a:gd name="connsiteY61" fmla="*/ 97262 h 180000"/>
              <a:gd name="connsiteX62" fmla="*/ 168357 w 194083"/>
              <a:gd name="connsiteY62" fmla="*/ 81984 h 180000"/>
              <a:gd name="connsiteX63" fmla="*/ 174616 w 194083"/>
              <a:gd name="connsiteY63" fmla="*/ 39430 h 180000"/>
              <a:gd name="connsiteX64" fmla="*/ 163692 w 194083"/>
              <a:gd name="connsiteY64" fmla="*/ 43955 h 180000"/>
              <a:gd name="connsiteX65" fmla="*/ 156749 w 194083"/>
              <a:gd name="connsiteY65" fmla="*/ 50898 h 180000"/>
              <a:gd name="connsiteX66" fmla="*/ 156498 w 194083"/>
              <a:gd name="connsiteY66" fmla="*/ 51149 h 180000"/>
              <a:gd name="connsiteX67" fmla="*/ 156602 w 194083"/>
              <a:gd name="connsiteY67" fmla="*/ 51253 h 180000"/>
              <a:gd name="connsiteX68" fmla="*/ 156183 w 194083"/>
              <a:gd name="connsiteY68" fmla="*/ 52264 h 180000"/>
              <a:gd name="connsiteX69" fmla="*/ 156749 w 194083"/>
              <a:gd name="connsiteY69" fmla="*/ 53629 h 180000"/>
              <a:gd name="connsiteX70" fmla="*/ 158114 w 194083"/>
              <a:gd name="connsiteY70" fmla="*/ 54195 h 180000"/>
              <a:gd name="connsiteX71" fmla="*/ 159125 w 194083"/>
              <a:gd name="connsiteY71" fmla="*/ 53776 h 180000"/>
              <a:gd name="connsiteX72" fmla="*/ 159229 w 194083"/>
              <a:gd name="connsiteY72" fmla="*/ 53880 h 180000"/>
              <a:gd name="connsiteX73" fmla="*/ 159480 w 194083"/>
              <a:gd name="connsiteY73" fmla="*/ 53629 h 180000"/>
              <a:gd name="connsiteX74" fmla="*/ 166423 w 194083"/>
              <a:gd name="connsiteY74" fmla="*/ 46686 h 180000"/>
              <a:gd name="connsiteX75" fmla="*/ 182808 w 194083"/>
              <a:gd name="connsiteY75" fmla="*/ 46686 h 180000"/>
              <a:gd name="connsiteX76" fmla="*/ 183332 w 194083"/>
              <a:gd name="connsiteY76" fmla="*/ 47327 h 180000"/>
              <a:gd name="connsiteX77" fmla="*/ 183391 w 194083"/>
              <a:gd name="connsiteY77" fmla="*/ 47268 h 180000"/>
              <a:gd name="connsiteX78" fmla="*/ 186122 w 194083"/>
              <a:gd name="connsiteY78" fmla="*/ 47268 h 180000"/>
              <a:gd name="connsiteX79" fmla="*/ 186122 w 194083"/>
              <a:gd name="connsiteY79" fmla="*/ 44537 h 180000"/>
              <a:gd name="connsiteX80" fmla="*/ 185961 w 194083"/>
              <a:gd name="connsiteY80" fmla="*/ 44470 h 180000"/>
              <a:gd name="connsiteX81" fmla="*/ 185539 w 194083"/>
              <a:gd name="connsiteY81" fmla="*/ 43955 h 180000"/>
              <a:gd name="connsiteX82" fmla="*/ 174616 w 194083"/>
              <a:gd name="connsiteY82" fmla="*/ 39430 h 180000"/>
              <a:gd name="connsiteX83" fmla="*/ 174774 w 194083"/>
              <a:gd name="connsiteY83" fmla="*/ 34955 h 180000"/>
              <a:gd name="connsiteX84" fmla="*/ 188428 w 194083"/>
              <a:gd name="connsiteY84" fmla="*/ 40611 h 180000"/>
              <a:gd name="connsiteX85" fmla="*/ 188428 w 194083"/>
              <a:gd name="connsiteY85" fmla="*/ 67919 h 180000"/>
              <a:gd name="connsiteX86" fmla="*/ 171360 w 194083"/>
              <a:gd name="connsiteY86" fmla="*/ 84987 h 180000"/>
              <a:gd name="connsiteX87" fmla="*/ 154292 w 194083"/>
              <a:gd name="connsiteY87" fmla="*/ 102055 h 180000"/>
              <a:gd name="connsiteX88" fmla="*/ 126984 w 194083"/>
              <a:gd name="connsiteY88" fmla="*/ 102055 h 180000"/>
              <a:gd name="connsiteX89" fmla="*/ 126984 w 194083"/>
              <a:gd name="connsiteY89" fmla="*/ 74747 h 180000"/>
              <a:gd name="connsiteX90" fmla="*/ 144052 w 194083"/>
              <a:gd name="connsiteY90" fmla="*/ 57679 h 180000"/>
              <a:gd name="connsiteX91" fmla="*/ 161120 w 194083"/>
              <a:gd name="connsiteY91" fmla="*/ 40611 h 180000"/>
              <a:gd name="connsiteX92" fmla="*/ 174774 w 194083"/>
              <a:gd name="connsiteY92" fmla="*/ 34955 h 180000"/>
              <a:gd name="connsiteX93" fmla="*/ 26684 w 194083"/>
              <a:gd name="connsiteY93" fmla="*/ 30730 h 180000"/>
              <a:gd name="connsiteX94" fmla="*/ 26684 w 194083"/>
              <a:gd name="connsiteY94" fmla="*/ 45789 h 180000"/>
              <a:gd name="connsiteX95" fmla="*/ 25844 w 194083"/>
              <a:gd name="connsiteY95" fmla="*/ 48223 h 180000"/>
              <a:gd name="connsiteX96" fmla="*/ 9871 w 194083"/>
              <a:gd name="connsiteY96" fmla="*/ 68606 h 180000"/>
              <a:gd name="connsiteX97" fmla="*/ 7907 w 194083"/>
              <a:gd name="connsiteY97" fmla="*/ 74301 h 180000"/>
              <a:gd name="connsiteX98" fmla="*/ 7907 w 194083"/>
              <a:gd name="connsiteY98" fmla="*/ 74906 h 180000"/>
              <a:gd name="connsiteX99" fmla="*/ 105425 w 194083"/>
              <a:gd name="connsiteY99" fmla="*/ 74906 h 180000"/>
              <a:gd name="connsiteX100" fmla="*/ 105425 w 194083"/>
              <a:gd name="connsiteY100" fmla="*/ 74387 h 180000"/>
              <a:gd name="connsiteX101" fmla="*/ 103399 w 194083"/>
              <a:gd name="connsiteY101" fmla="*/ 68606 h 180000"/>
              <a:gd name="connsiteX102" fmla="*/ 87041 w 194083"/>
              <a:gd name="connsiteY102" fmla="*/ 48260 h 180000"/>
              <a:gd name="connsiteX103" fmla="*/ 86177 w 194083"/>
              <a:gd name="connsiteY103" fmla="*/ 45789 h 180000"/>
              <a:gd name="connsiteX104" fmla="*/ 86177 w 194083"/>
              <a:gd name="connsiteY104" fmla="*/ 30730 h 180000"/>
              <a:gd name="connsiteX105" fmla="*/ 24409 w 194083"/>
              <a:gd name="connsiteY105" fmla="*/ 0 h 180000"/>
              <a:gd name="connsiteX106" fmla="*/ 88907 w 194083"/>
              <a:gd name="connsiteY106" fmla="*/ 0 h 180000"/>
              <a:gd name="connsiteX107" fmla="*/ 102089 w 194083"/>
              <a:gd name="connsiteY107" fmla="*/ 13181 h 180000"/>
              <a:gd name="connsiteX108" fmla="*/ 102089 w 194083"/>
              <a:gd name="connsiteY108" fmla="*/ 17542 h 180000"/>
              <a:gd name="connsiteX109" fmla="*/ 94084 w 194083"/>
              <a:gd name="connsiteY109" fmla="*/ 29661 h 180000"/>
              <a:gd name="connsiteX110" fmla="*/ 94096 w 194083"/>
              <a:gd name="connsiteY110" fmla="*/ 44386 h 180000"/>
              <a:gd name="connsiteX111" fmla="*/ 109563 w 194083"/>
              <a:gd name="connsiteY111" fmla="*/ 63657 h 180000"/>
              <a:gd name="connsiteX112" fmla="*/ 113330 w 194083"/>
              <a:gd name="connsiteY112" fmla="*/ 74380 h 180000"/>
              <a:gd name="connsiteX113" fmla="*/ 113330 w 194083"/>
              <a:gd name="connsiteY113" fmla="*/ 156282 h 180000"/>
              <a:gd name="connsiteX114" fmla="*/ 89612 w 194083"/>
              <a:gd name="connsiteY114" fmla="*/ 180000 h 180000"/>
              <a:gd name="connsiteX115" fmla="*/ 23719 w 194083"/>
              <a:gd name="connsiteY115" fmla="*/ 180000 h 180000"/>
              <a:gd name="connsiteX116" fmla="*/ 0 w 194083"/>
              <a:gd name="connsiteY116" fmla="*/ 156282 h 180000"/>
              <a:gd name="connsiteX117" fmla="*/ 0 w 194083"/>
              <a:gd name="connsiteY117" fmla="*/ 74291 h 180000"/>
              <a:gd name="connsiteX118" fmla="*/ 3644 w 194083"/>
              <a:gd name="connsiteY118" fmla="*/ 63729 h 180000"/>
              <a:gd name="connsiteX119" fmla="*/ 18776 w 194083"/>
              <a:gd name="connsiteY119" fmla="*/ 44411 h 180000"/>
              <a:gd name="connsiteX120" fmla="*/ 18776 w 194083"/>
              <a:gd name="connsiteY120" fmla="*/ 29438 h 180000"/>
              <a:gd name="connsiteX121" fmla="*/ 11228 w 194083"/>
              <a:gd name="connsiteY121" fmla="*/ 17542 h 180000"/>
              <a:gd name="connsiteX122" fmla="*/ 11228 w 194083"/>
              <a:gd name="connsiteY122" fmla="*/ 13181 h 180000"/>
              <a:gd name="connsiteX123" fmla="*/ 24409 w 194083"/>
              <a:gd name="connsiteY123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94083" h="180000">
                <a:moveTo>
                  <a:pt x="7907" y="142320"/>
                </a:moveTo>
                <a:lnTo>
                  <a:pt x="7907" y="156292"/>
                </a:lnTo>
                <a:cubicBezTo>
                  <a:pt x="7907" y="165013"/>
                  <a:pt x="14998" y="172104"/>
                  <a:pt x="23719" y="172104"/>
                </a:cubicBezTo>
                <a:lnTo>
                  <a:pt x="89613" y="172104"/>
                </a:lnTo>
                <a:cubicBezTo>
                  <a:pt x="98334" y="172104"/>
                  <a:pt x="105425" y="165001"/>
                  <a:pt x="105425" y="156292"/>
                </a:cubicBezTo>
                <a:lnTo>
                  <a:pt x="105425" y="142320"/>
                </a:lnTo>
                <a:close/>
                <a:moveTo>
                  <a:pt x="147055" y="123809"/>
                </a:moveTo>
                <a:lnTo>
                  <a:pt x="131777" y="139086"/>
                </a:lnTo>
                <a:cubicBezTo>
                  <a:pt x="125027" y="145837"/>
                  <a:pt x="124324" y="156077"/>
                  <a:pt x="130206" y="161960"/>
                </a:cubicBezTo>
                <a:cubicBezTo>
                  <a:pt x="136089" y="167842"/>
                  <a:pt x="146329" y="167139"/>
                  <a:pt x="153080" y="160389"/>
                </a:cubicBezTo>
                <a:lnTo>
                  <a:pt x="168357" y="145111"/>
                </a:lnTo>
                <a:close/>
                <a:moveTo>
                  <a:pt x="174616" y="102557"/>
                </a:moveTo>
                <a:cubicBezTo>
                  <a:pt x="170662" y="102557"/>
                  <a:pt x="166709" y="104065"/>
                  <a:pt x="163692" y="107082"/>
                </a:cubicBezTo>
                <a:lnTo>
                  <a:pt x="156749" y="114025"/>
                </a:lnTo>
                <a:lnTo>
                  <a:pt x="156498" y="114276"/>
                </a:lnTo>
                <a:lnTo>
                  <a:pt x="156602" y="114380"/>
                </a:lnTo>
                <a:lnTo>
                  <a:pt x="156183" y="115391"/>
                </a:lnTo>
                <a:cubicBezTo>
                  <a:pt x="156183" y="115885"/>
                  <a:pt x="156372" y="116379"/>
                  <a:pt x="156749" y="116756"/>
                </a:cubicBezTo>
                <a:cubicBezTo>
                  <a:pt x="157126" y="117133"/>
                  <a:pt x="157620" y="117322"/>
                  <a:pt x="158114" y="117322"/>
                </a:cubicBezTo>
                <a:lnTo>
                  <a:pt x="159125" y="116903"/>
                </a:lnTo>
                <a:lnTo>
                  <a:pt x="159229" y="117007"/>
                </a:lnTo>
                <a:lnTo>
                  <a:pt x="159480" y="116756"/>
                </a:lnTo>
                <a:lnTo>
                  <a:pt x="166423" y="109813"/>
                </a:lnTo>
                <a:cubicBezTo>
                  <a:pt x="170948" y="105288"/>
                  <a:pt x="178284" y="105288"/>
                  <a:pt x="182808" y="109813"/>
                </a:cubicBezTo>
                <a:lnTo>
                  <a:pt x="183332" y="110454"/>
                </a:lnTo>
                <a:lnTo>
                  <a:pt x="183391" y="110395"/>
                </a:lnTo>
                <a:cubicBezTo>
                  <a:pt x="184145" y="111149"/>
                  <a:pt x="185368" y="111149"/>
                  <a:pt x="186122" y="110395"/>
                </a:cubicBezTo>
                <a:cubicBezTo>
                  <a:pt x="186876" y="109641"/>
                  <a:pt x="186876" y="108418"/>
                  <a:pt x="186122" y="107664"/>
                </a:cubicBezTo>
                <a:lnTo>
                  <a:pt x="185961" y="107597"/>
                </a:lnTo>
                <a:lnTo>
                  <a:pt x="185539" y="107082"/>
                </a:lnTo>
                <a:cubicBezTo>
                  <a:pt x="182523" y="104065"/>
                  <a:pt x="178569" y="102557"/>
                  <a:pt x="174616" y="102557"/>
                </a:cubicBezTo>
                <a:close/>
                <a:moveTo>
                  <a:pt x="174774" y="98082"/>
                </a:moveTo>
                <a:cubicBezTo>
                  <a:pt x="179716" y="98082"/>
                  <a:pt x="184658" y="99967"/>
                  <a:pt x="188428" y="103738"/>
                </a:cubicBezTo>
                <a:cubicBezTo>
                  <a:pt x="195969" y="111279"/>
                  <a:pt x="195969" y="123505"/>
                  <a:pt x="188428" y="131046"/>
                </a:cubicBezTo>
                <a:lnTo>
                  <a:pt x="171360" y="148114"/>
                </a:lnTo>
                <a:lnTo>
                  <a:pt x="154292" y="165182"/>
                </a:lnTo>
                <a:cubicBezTo>
                  <a:pt x="146751" y="172723"/>
                  <a:pt x="134525" y="172723"/>
                  <a:pt x="126984" y="165182"/>
                </a:cubicBezTo>
                <a:cubicBezTo>
                  <a:pt x="119443" y="157641"/>
                  <a:pt x="119443" y="145415"/>
                  <a:pt x="126984" y="137874"/>
                </a:cubicBezTo>
                <a:lnTo>
                  <a:pt x="144052" y="120806"/>
                </a:lnTo>
                <a:lnTo>
                  <a:pt x="161120" y="103738"/>
                </a:lnTo>
                <a:cubicBezTo>
                  <a:pt x="164890" y="99967"/>
                  <a:pt x="169832" y="98082"/>
                  <a:pt x="174774" y="98082"/>
                </a:cubicBezTo>
                <a:close/>
                <a:moveTo>
                  <a:pt x="56666" y="89892"/>
                </a:moveTo>
                <a:cubicBezTo>
                  <a:pt x="54480" y="89892"/>
                  <a:pt x="52713" y="91659"/>
                  <a:pt x="52713" y="93846"/>
                </a:cubicBezTo>
                <a:lnTo>
                  <a:pt x="52713" y="104655"/>
                </a:lnTo>
                <a:lnTo>
                  <a:pt x="41904" y="104655"/>
                </a:lnTo>
                <a:cubicBezTo>
                  <a:pt x="39717" y="104655"/>
                  <a:pt x="37951" y="106422"/>
                  <a:pt x="37951" y="108608"/>
                </a:cubicBezTo>
                <a:cubicBezTo>
                  <a:pt x="37951" y="110795"/>
                  <a:pt x="39717" y="112561"/>
                  <a:pt x="41904" y="112561"/>
                </a:cubicBezTo>
                <a:lnTo>
                  <a:pt x="52713" y="112561"/>
                </a:lnTo>
                <a:lnTo>
                  <a:pt x="52713" y="123370"/>
                </a:lnTo>
                <a:cubicBezTo>
                  <a:pt x="52713" y="125557"/>
                  <a:pt x="54480" y="127323"/>
                  <a:pt x="56666" y="127323"/>
                </a:cubicBezTo>
                <a:cubicBezTo>
                  <a:pt x="58853" y="127323"/>
                  <a:pt x="60619" y="125557"/>
                  <a:pt x="60619" y="123370"/>
                </a:cubicBezTo>
                <a:lnTo>
                  <a:pt x="60619" y="112561"/>
                </a:lnTo>
                <a:lnTo>
                  <a:pt x="71429" y="112561"/>
                </a:lnTo>
                <a:cubicBezTo>
                  <a:pt x="73615" y="112561"/>
                  <a:pt x="75382" y="110795"/>
                  <a:pt x="75382" y="108608"/>
                </a:cubicBezTo>
                <a:cubicBezTo>
                  <a:pt x="75382" y="106422"/>
                  <a:pt x="73615" y="104655"/>
                  <a:pt x="71429" y="104655"/>
                </a:cubicBezTo>
                <a:lnTo>
                  <a:pt x="60619" y="104655"/>
                </a:lnTo>
                <a:lnTo>
                  <a:pt x="60619" y="93846"/>
                </a:lnTo>
                <a:cubicBezTo>
                  <a:pt x="60619" y="91659"/>
                  <a:pt x="58853" y="89892"/>
                  <a:pt x="56666" y="89892"/>
                </a:cubicBezTo>
                <a:close/>
                <a:moveTo>
                  <a:pt x="147055" y="60682"/>
                </a:moveTo>
                <a:lnTo>
                  <a:pt x="131777" y="75959"/>
                </a:lnTo>
                <a:cubicBezTo>
                  <a:pt x="125027" y="82710"/>
                  <a:pt x="124324" y="92950"/>
                  <a:pt x="130206" y="98833"/>
                </a:cubicBezTo>
                <a:cubicBezTo>
                  <a:pt x="136089" y="104715"/>
                  <a:pt x="146329" y="104012"/>
                  <a:pt x="153080" y="97262"/>
                </a:cubicBezTo>
                <a:lnTo>
                  <a:pt x="168357" y="81984"/>
                </a:lnTo>
                <a:close/>
                <a:moveTo>
                  <a:pt x="174616" y="39430"/>
                </a:moveTo>
                <a:cubicBezTo>
                  <a:pt x="170662" y="39430"/>
                  <a:pt x="166709" y="40938"/>
                  <a:pt x="163692" y="43955"/>
                </a:cubicBezTo>
                <a:lnTo>
                  <a:pt x="156749" y="50898"/>
                </a:lnTo>
                <a:lnTo>
                  <a:pt x="156498" y="51149"/>
                </a:lnTo>
                <a:lnTo>
                  <a:pt x="156602" y="51253"/>
                </a:lnTo>
                <a:lnTo>
                  <a:pt x="156183" y="52264"/>
                </a:lnTo>
                <a:cubicBezTo>
                  <a:pt x="156183" y="52758"/>
                  <a:pt x="156372" y="53252"/>
                  <a:pt x="156749" y="53629"/>
                </a:cubicBezTo>
                <a:cubicBezTo>
                  <a:pt x="157126" y="54006"/>
                  <a:pt x="157620" y="54195"/>
                  <a:pt x="158114" y="54195"/>
                </a:cubicBezTo>
                <a:lnTo>
                  <a:pt x="159125" y="53776"/>
                </a:lnTo>
                <a:lnTo>
                  <a:pt x="159229" y="53880"/>
                </a:lnTo>
                <a:lnTo>
                  <a:pt x="159480" y="53629"/>
                </a:lnTo>
                <a:lnTo>
                  <a:pt x="166423" y="46686"/>
                </a:lnTo>
                <a:cubicBezTo>
                  <a:pt x="170948" y="42161"/>
                  <a:pt x="178284" y="42161"/>
                  <a:pt x="182808" y="46686"/>
                </a:cubicBezTo>
                <a:lnTo>
                  <a:pt x="183332" y="47327"/>
                </a:lnTo>
                <a:lnTo>
                  <a:pt x="183391" y="47268"/>
                </a:lnTo>
                <a:cubicBezTo>
                  <a:pt x="184145" y="48022"/>
                  <a:pt x="185368" y="48022"/>
                  <a:pt x="186122" y="47268"/>
                </a:cubicBezTo>
                <a:cubicBezTo>
                  <a:pt x="186876" y="46514"/>
                  <a:pt x="186876" y="45291"/>
                  <a:pt x="186122" y="44537"/>
                </a:cubicBezTo>
                <a:lnTo>
                  <a:pt x="185961" y="44470"/>
                </a:lnTo>
                <a:lnTo>
                  <a:pt x="185539" y="43955"/>
                </a:lnTo>
                <a:cubicBezTo>
                  <a:pt x="182523" y="40938"/>
                  <a:pt x="178569" y="39430"/>
                  <a:pt x="174616" y="39430"/>
                </a:cubicBezTo>
                <a:close/>
                <a:moveTo>
                  <a:pt x="174774" y="34955"/>
                </a:moveTo>
                <a:cubicBezTo>
                  <a:pt x="179716" y="34955"/>
                  <a:pt x="184658" y="36840"/>
                  <a:pt x="188428" y="40611"/>
                </a:cubicBezTo>
                <a:cubicBezTo>
                  <a:pt x="195969" y="48152"/>
                  <a:pt x="195969" y="60378"/>
                  <a:pt x="188428" y="67919"/>
                </a:cubicBezTo>
                <a:lnTo>
                  <a:pt x="171360" y="84987"/>
                </a:lnTo>
                <a:lnTo>
                  <a:pt x="154292" y="102055"/>
                </a:lnTo>
                <a:cubicBezTo>
                  <a:pt x="146751" y="109596"/>
                  <a:pt x="134525" y="109596"/>
                  <a:pt x="126984" y="102055"/>
                </a:cubicBezTo>
                <a:cubicBezTo>
                  <a:pt x="119443" y="94514"/>
                  <a:pt x="119443" y="82288"/>
                  <a:pt x="126984" y="74747"/>
                </a:cubicBezTo>
                <a:lnTo>
                  <a:pt x="144052" y="57679"/>
                </a:lnTo>
                <a:lnTo>
                  <a:pt x="161120" y="40611"/>
                </a:lnTo>
                <a:cubicBezTo>
                  <a:pt x="164890" y="36840"/>
                  <a:pt x="169832" y="34955"/>
                  <a:pt x="174774" y="34955"/>
                </a:cubicBezTo>
                <a:close/>
                <a:moveTo>
                  <a:pt x="26684" y="30730"/>
                </a:moveTo>
                <a:lnTo>
                  <a:pt x="26684" y="45789"/>
                </a:lnTo>
                <a:cubicBezTo>
                  <a:pt x="26684" y="46666"/>
                  <a:pt x="26388" y="47531"/>
                  <a:pt x="25844" y="48223"/>
                </a:cubicBezTo>
                <a:lnTo>
                  <a:pt x="9871" y="68606"/>
                </a:lnTo>
                <a:cubicBezTo>
                  <a:pt x="8599" y="70224"/>
                  <a:pt x="7907" y="72250"/>
                  <a:pt x="7907" y="74301"/>
                </a:cubicBezTo>
                <a:lnTo>
                  <a:pt x="7907" y="74906"/>
                </a:lnTo>
                <a:lnTo>
                  <a:pt x="105425" y="74906"/>
                </a:lnTo>
                <a:lnTo>
                  <a:pt x="105425" y="74387"/>
                </a:lnTo>
                <a:cubicBezTo>
                  <a:pt x="105425" y="72287"/>
                  <a:pt x="104709" y="70237"/>
                  <a:pt x="103399" y="68606"/>
                </a:cubicBezTo>
                <a:lnTo>
                  <a:pt x="87041" y="48260"/>
                </a:lnTo>
                <a:cubicBezTo>
                  <a:pt x="86486" y="47568"/>
                  <a:pt x="86177" y="46691"/>
                  <a:pt x="86177" y="45789"/>
                </a:cubicBezTo>
                <a:lnTo>
                  <a:pt x="86177" y="30730"/>
                </a:lnTo>
                <a:close/>
                <a:moveTo>
                  <a:pt x="24409" y="0"/>
                </a:moveTo>
                <a:lnTo>
                  <a:pt x="88907" y="0"/>
                </a:lnTo>
                <a:cubicBezTo>
                  <a:pt x="96184" y="0"/>
                  <a:pt x="102089" y="5917"/>
                  <a:pt x="102089" y="13181"/>
                </a:cubicBezTo>
                <a:lnTo>
                  <a:pt x="102089" y="17542"/>
                </a:lnTo>
                <a:cubicBezTo>
                  <a:pt x="102089" y="22977"/>
                  <a:pt x="98791" y="27647"/>
                  <a:pt x="94084" y="29661"/>
                </a:cubicBezTo>
                <a:lnTo>
                  <a:pt x="94096" y="44386"/>
                </a:lnTo>
                <a:lnTo>
                  <a:pt x="109563" y="63657"/>
                </a:lnTo>
                <a:cubicBezTo>
                  <a:pt x="111996" y="66684"/>
                  <a:pt x="113330" y="70489"/>
                  <a:pt x="113330" y="74380"/>
                </a:cubicBezTo>
                <a:lnTo>
                  <a:pt x="113330" y="156282"/>
                </a:lnTo>
                <a:cubicBezTo>
                  <a:pt x="113330" y="169364"/>
                  <a:pt x="102694" y="180000"/>
                  <a:pt x="89612" y="180000"/>
                </a:cubicBezTo>
                <a:lnTo>
                  <a:pt x="23719" y="180000"/>
                </a:lnTo>
                <a:cubicBezTo>
                  <a:pt x="10636" y="180000"/>
                  <a:pt x="0" y="169364"/>
                  <a:pt x="0" y="156282"/>
                </a:cubicBezTo>
                <a:lnTo>
                  <a:pt x="0" y="74291"/>
                </a:lnTo>
                <a:cubicBezTo>
                  <a:pt x="0" y="70487"/>
                  <a:pt x="1297" y="66731"/>
                  <a:pt x="3644" y="63729"/>
                </a:cubicBezTo>
                <a:lnTo>
                  <a:pt x="18776" y="44411"/>
                </a:lnTo>
                <a:lnTo>
                  <a:pt x="18776" y="29438"/>
                </a:lnTo>
                <a:cubicBezTo>
                  <a:pt x="14316" y="27326"/>
                  <a:pt x="11228" y="22792"/>
                  <a:pt x="11228" y="17542"/>
                </a:cubicBezTo>
                <a:lnTo>
                  <a:pt x="11228" y="13181"/>
                </a:lnTo>
                <a:cubicBezTo>
                  <a:pt x="11228" y="5905"/>
                  <a:pt x="17145" y="0"/>
                  <a:pt x="2440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3" name="ICON: Doctor Advice">
            <a:extLst>
              <a:ext uri="{FF2B5EF4-FFF2-40B4-BE49-F238E27FC236}">
                <a16:creationId xmlns:a16="http://schemas.microsoft.com/office/drawing/2014/main" id="{63EC9EA5-1CA9-80A4-350B-D111D212002A}"/>
              </a:ext>
            </a:extLst>
          </p:cNvPr>
          <p:cNvSpPr>
            <a:spLocks noChangeAspect="1"/>
          </p:cNvSpPr>
          <p:nvPr/>
        </p:nvSpPr>
        <p:spPr>
          <a:xfrm>
            <a:off x="208539" y="1081150"/>
            <a:ext cx="154008" cy="144000"/>
          </a:xfrm>
          <a:custGeom>
            <a:avLst/>
            <a:gdLst>
              <a:gd name="connsiteX0" fmla="*/ 143781 w 303212"/>
              <a:gd name="connsiteY0" fmla="*/ 216564 h 283508"/>
              <a:gd name="connsiteX1" fmla="*/ 149717 w 303212"/>
              <a:gd name="connsiteY1" fmla="*/ 222500 h 283508"/>
              <a:gd name="connsiteX2" fmla="*/ 143781 w 303212"/>
              <a:gd name="connsiteY2" fmla="*/ 228436 h 283508"/>
              <a:gd name="connsiteX3" fmla="*/ 137845 w 303212"/>
              <a:gd name="connsiteY3" fmla="*/ 222500 h 283508"/>
              <a:gd name="connsiteX4" fmla="*/ 143781 w 303212"/>
              <a:gd name="connsiteY4" fmla="*/ 216564 h 283508"/>
              <a:gd name="connsiteX5" fmla="*/ 47158 w 303212"/>
              <a:gd name="connsiteY5" fmla="*/ 172705 h 283508"/>
              <a:gd name="connsiteX6" fmla="*/ 53423 w 303212"/>
              <a:gd name="connsiteY6" fmla="*/ 177652 h 283508"/>
              <a:gd name="connsiteX7" fmla="*/ 41551 w 303212"/>
              <a:gd name="connsiteY7" fmla="*/ 213267 h 283508"/>
              <a:gd name="connsiteX8" fmla="*/ 19457 w 303212"/>
              <a:gd name="connsiteY8" fmla="*/ 239319 h 283508"/>
              <a:gd name="connsiteX9" fmla="*/ 19457 w 303212"/>
              <a:gd name="connsiteY9" fmla="*/ 256137 h 283508"/>
              <a:gd name="connsiteX10" fmla="*/ 24073 w 303212"/>
              <a:gd name="connsiteY10" fmla="*/ 260754 h 283508"/>
              <a:gd name="connsiteX11" fmla="*/ 35615 w 303212"/>
              <a:gd name="connsiteY11" fmla="*/ 260754 h 283508"/>
              <a:gd name="connsiteX12" fmla="*/ 40232 w 303212"/>
              <a:gd name="connsiteY12" fmla="*/ 256137 h 283508"/>
              <a:gd name="connsiteX13" fmla="*/ 35615 w 303212"/>
              <a:gd name="connsiteY13" fmla="*/ 251520 h 283508"/>
              <a:gd name="connsiteX14" fmla="*/ 28360 w 303212"/>
              <a:gd name="connsiteY14" fmla="*/ 251520 h 283508"/>
              <a:gd name="connsiteX15" fmla="*/ 28360 w 303212"/>
              <a:gd name="connsiteY15" fmla="*/ 239319 h 283508"/>
              <a:gd name="connsiteX16" fmla="*/ 45509 w 303212"/>
              <a:gd name="connsiteY16" fmla="*/ 222171 h 283508"/>
              <a:gd name="connsiteX17" fmla="*/ 62657 w 303212"/>
              <a:gd name="connsiteY17" fmla="*/ 239319 h 283508"/>
              <a:gd name="connsiteX18" fmla="*/ 62657 w 303212"/>
              <a:gd name="connsiteY18" fmla="*/ 251520 h 283508"/>
              <a:gd name="connsiteX19" fmla="*/ 55732 w 303212"/>
              <a:gd name="connsiteY19" fmla="*/ 251520 h 283508"/>
              <a:gd name="connsiteX20" fmla="*/ 51115 w 303212"/>
              <a:gd name="connsiteY20" fmla="*/ 256137 h 283508"/>
              <a:gd name="connsiteX21" fmla="*/ 55732 w 303212"/>
              <a:gd name="connsiteY21" fmla="*/ 260754 h 283508"/>
              <a:gd name="connsiteX22" fmla="*/ 67603 w 303212"/>
              <a:gd name="connsiteY22" fmla="*/ 260754 h 283508"/>
              <a:gd name="connsiteX23" fmla="*/ 72220 w 303212"/>
              <a:gd name="connsiteY23" fmla="*/ 256137 h 283508"/>
              <a:gd name="connsiteX24" fmla="*/ 72220 w 303212"/>
              <a:gd name="connsiteY24" fmla="*/ 239319 h 283508"/>
              <a:gd name="connsiteX25" fmla="*/ 50785 w 303212"/>
              <a:gd name="connsiteY25" fmla="*/ 213597 h 283508"/>
              <a:gd name="connsiteX26" fmla="*/ 61338 w 303212"/>
              <a:gd name="connsiteY26" fmla="*/ 182928 h 283508"/>
              <a:gd name="connsiteX27" fmla="*/ 92336 w 303212"/>
              <a:gd name="connsiteY27" fmla="*/ 190183 h 283508"/>
              <a:gd name="connsiteX28" fmla="*/ 124324 w 303212"/>
              <a:gd name="connsiteY28" fmla="*/ 182268 h 283508"/>
              <a:gd name="connsiteX29" fmla="*/ 138504 w 303212"/>
              <a:gd name="connsiteY29" fmla="*/ 207991 h 283508"/>
              <a:gd name="connsiteX30" fmla="*/ 128282 w 303212"/>
              <a:gd name="connsiteY30" fmla="*/ 222501 h 283508"/>
              <a:gd name="connsiteX31" fmla="*/ 143781 w 303212"/>
              <a:gd name="connsiteY31" fmla="*/ 238000 h 283508"/>
              <a:gd name="connsiteX32" fmla="*/ 159280 w 303212"/>
              <a:gd name="connsiteY32" fmla="*/ 222501 h 283508"/>
              <a:gd name="connsiteX33" fmla="*/ 148068 w 303212"/>
              <a:gd name="connsiteY33" fmla="*/ 207661 h 283508"/>
              <a:gd name="connsiteX34" fmla="*/ 132568 w 303212"/>
              <a:gd name="connsiteY34" fmla="*/ 177322 h 283508"/>
              <a:gd name="connsiteX35" fmla="*/ 137515 w 303212"/>
              <a:gd name="connsiteY35" fmla="*/ 173365 h 283508"/>
              <a:gd name="connsiteX36" fmla="*/ 171812 w 303212"/>
              <a:gd name="connsiteY36" fmla="*/ 196778 h 283508"/>
              <a:gd name="connsiteX37" fmla="*/ 185332 w 303212"/>
              <a:gd name="connsiteY37" fmla="*/ 237010 h 283508"/>
              <a:gd name="connsiteX38" fmla="*/ 185332 w 303212"/>
              <a:gd name="connsiteY38" fmla="*/ 269987 h 283508"/>
              <a:gd name="connsiteX39" fmla="*/ 171812 w 303212"/>
              <a:gd name="connsiteY39" fmla="*/ 283508 h 283508"/>
              <a:gd name="connsiteX40" fmla="*/ 13521 w 303212"/>
              <a:gd name="connsiteY40" fmla="*/ 283508 h 283508"/>
              <a:gd name="connsiteX41" fmla="*/ 0 w 303212"/>
              <a:gd name="connsiteY41" fmla="*/ 269987 h 283508"/>
              <a:gd name="connsiteX42" fmla="*/ 0 w 303212"/>
              <a:gd name="connsiteY42" fmla="*/ 236351 h 283508"/>
              <a:gd name="connsiteX43" fmla="*/ 13521 w 303212"/>
              <a:gd name="connsiteY43" fmla="*/ 196119 h 283508"/>
              <a:gd name="connsiteX44" fmla="*/ 47158 w 303212"/>
              <a:gd name="connsiteY44" fmla="*/ 172705 h 283508"/>
              <a:gd name="connsiteX45" fmla="*/ 92336 w 303212"/>
              <a:gd name="connsiteY45" fmla="*/ 67508 h 283508"/>
              <a:gd name="connsiteX46" fmla="*/ 145759 w 303212"/>
              <a:gd name="connsiteY46" fmla="*/ 120931 h 283508"/>
              <a:gd name="connsiteX47" fmla="*/ 92336 w 303212"/>
              <a:gd name="connsiteY47" fmla="*/ 174354 h 283508"/>
              <a:gd name="connsiteX48" fmla="*/ 38913 w 303212"/>
              <a:gd name="connsiteY48" fmla="*/ 120931 h 283508"/>
              <a:gd name="connsiteX49" fmla="*/ 92336 w 303212"/>
              <a:gd name="connsiteY49" fmla="*/ 67508 h 283508"/>
              <a:gd name="connsiteX50" fmla="*/ 196526 w 303212"/>
              <a:gd name="connsiteY50" fmla="*/ 43697 h 283508"/>
              <a:gd name="connsiteX51" fmla="*/ 191780 w 303212"/>
              <a:gd name="connsiteY51" fmla="*/ 50808 h 283508"/>
              <a:gd name="connsiteX52" fmla="*/ 199477 w 303212"/>
              <a:gd name="connsiteY52" fmla="*/ 58505 h 283508"/>
              <a:gd name="connsiteX53" fmla="*/ 206580 w 303212"/>
              <a:gd name="connsiteY53" fmla="*/ 53751 h 283508"/>
              <a:gd name="connsiteX54" fmla="*/ 204911 w 303212"/>
              <a:gd name="connsiteY54" fmla="*/ 45366 h 283508"/>
              <a:gd name="connsiteX55" fmla="*/ 196526 w 303212"/>
              <a:gd name="connsiteY55" fmla="*/ 43697 h 283508"/>
              <a:gd name="connsiteX56" fmla="*/ 263897 w 303212"/>
              <a:gd name="connsiteY56" fmla="*/ 43673 h 283508"/>
              <a:gd name="connsiteX57" fmla="*/ 255489 w 303212"/>
              <a:gd name="connsiteY57" fmla="*/ 45303 h 283508"/>
              <a:gd name="connsiteX58" fmla="*/ 253756 w 303212"/>
              <a:gd name="connsiteY58" fmla="*/ 53680 h 283508"/>
              <a:gd name="connsiteX59" fmla="*/ 260828 w 303212"/>
              <a:gd name="connsiteY59" fmla="*/ 58505 h 283508"/>
              <a:gd name="connsiteX60" fmla="*/ 266341 w 303212"/>
              <a:gd name="connsiteY60" fmla="*/ 56290 h 283508"/>
              <a:gd name="connsiteX61" fmla="*/ 268627 w 303212"/>
              <a:gd name="connsiteY61" fmla="*/ 50808 h 283508"/>
              <a:gd name="connsiteX62" fmla="*/ 263897 w 303212"/>
              <a:gd name="connsiteY62" fmla="*/ 43673 h 283508"/>
              <a:gd name="connsiteX63" fmla="*/ 233095 w 303212"/>
              <a:gd name="connsiteY63" fmla="*/ 43665 h 283508"/>
              <a:gd name="connsiteX64" fmla="*/ 224679 w 303212"/>
              <a:gd name="connsiteY64" fmla="*/ 45334 h 283508"/>
              <a:gd name="connsiteX65" fmla="*/ 223010 w 303212"/>
              <a:gd name="connsiteY65" fmla="*/ 53751 h 283508"/>
              <a:gd name="connsiteX66" fmla="*/ 230153 w 303212"/>
              <a:gd name="connsiteY66" fmla="*/ 58505 h 283508"/>
              <a:gd name="connsiteX67" fmla="*/ 237849 w 303212"/>
              <a:gd name="connsiteY67" fmla="*/ 50808 h 283508"/>
              <a:gd name="connsiteX68" fmla="*/ 233095 w 303212"/>
              <a:gd name="connsiteY68" fmla="*/ 43665 h 283508"/>
              <a:gd name="connsiteX69" fmla="*/ 173838 w 303212"/>
              <a:gd name="connsiteY69" fmla="*/ 0 h 283508"/>
              <a:gd name="connsiteX70" fmla="*/ 286506 w 303212"/>
              <a:gd name="connsiteY70" fmla="*/ 0 h 283508"/>
              <a:gd name="connsiteX71" fmla="*/ 303212 w 303212"/>
              <a:gd name="connsiteY71" fmla="*/ 16707 h 283508"/>
              <a:gd name="connsiteX72" fmla="*/ 303212 w 303212"/>
              <a:gd name="connsiteY72" fmla="*/ 85985 h 283508"/>
              <a:gd name="connsiteX73" fmla="*/ 286506 w 303212"/>
              <a:gd name="connsiteY73" fmla="*/ 102755 h 283508"/>
              <a:gd name="connsiteX74" fmla="*/ 228128 w 303212"/>
              <a:gd name="connsiteY74" fmla="*/ 102755 h 283508"/>
              <a:gd name="connsiteX75" fmla="*/ 193117 w 303212"/>
              <a:gd name="connsiteY75" fmla="*/ 139949 h 283508"/>
              <a:gd name="connsiteX76" fmla="*/ 190158 w 303212"/>
              <a:gd name="connsiteY76" fmla="*/ 141231 h 283508"/>
              <a:gd name="connsiteX77" fmla="*/ 188679 w 303212"/>
              <a:gd name="connsiteY77" fmla="*/ 140946 h 283508"/>
              <a:gd name="connsiteX78" fmla="*/ 186108 w 303212"/>
              <a:gd name="connsiteY78" fmla="*/ 137181 h 283508"/>
              <a:gd name="connsiteX79" fmla="*/ 186108 w 303212"/>
              <a:gd name="connsiteY79" fmla="*/ 102755 h 283508"/>
              <a:gd name="connsiteX80" fmla="*/ 173839 w 303212"/>
              <a:gd name="connsiteY80" fmla="*/ 102755 h 283508"/>
              <a:gd name="connsiteX81" fmla="*/ 157093 w 303212"/>
              <a:gd name="connsiteY81" fmla="*/ 85985 h 283508"/>
              <a:gd name="connsiteX82" fmla="*/ 157093 w 303212"/>
              <a:gd name="connsiteY82" fmla="*/ 16706 h 283508"/>
              <a:gd name="connsiteX83" fmla="*/ 157092 w 303212"/>
              <a:gd name="connsiteY83" fmla="*/ 16707 h 283508"/>
              <a:gd name="connsiteX84" fmla="*/ 173838 w 303212"/>
              <a:gd name="connsiteY84" fmla="*/ 0 h 28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03212" h="283508">
                <a:moveTo>
                  <a:pt x="143781" y="216564"/>
                </a:moveTo>
                <a:cubicBezTo>
                  <a:pt x="147079" y="216564"/>
                  <a:pt x="149717" y="219203"/>
                  <a:pt x="149717" y="222500"/>
                </a:cubicBezTo>
                <a:cubicBezTo>
                  <a:pt x="149717" y="225798"/>
                  <a:pt x="147079" y="228436"/>
                  <a:pt x="143781" y="228436"/>
                </a:cubicBezTo>
                <a:cubicBezTo>
                  <a:pt x="140483" y="228436"/>
                  <a:pt x="137845" y="225798"/>
                  <a:pt x="137845" y="222500"/>
                </a:cubicBezTo>
                <a:cubicBezTo>
                  <a:pt x="137845" y="219203"/>
                  <a:pt x="140483" y="216564"/>
                  <a:pt x="143781" y="216564"/>
                </a:cubicBezTo>
                <a:close/>
                <a:moveTo>
                  <a:pt x="47158" y="172705"/>
                </a:moveTo>
                <a:cubicBezTo>
                  <a:pt x="49136" y="174684"/>
                  <a:pt x="51444" y="176332"/>
                  <a:pt x="53423" y="177652"/>
                </a:cubicBezTo>
                <a:cubicBezTo>
                  <a:pt x="48477" y="185896"/>
                  <a:pt x="42541" y="198427"/>
                  <a:pt x="41551" y="213267"/>
                </a:cubicBezTo>
                <a:cubicBezTo>
                  <a:pt x="29020" y="215575"/>
                  <a:pt x="19457" y="226458"/>
                  <a:pt x="19457" y="239319"/>
                </a:cubicBezTo>
                <a:lnTo>
                  <a:pt x="19457" y="256137"/>
                </a:lnTo>
                <a:cubicBezTo>
                  <a:pt x="19457" y="258775"/>
                  <a:pt x="21435" y="260754"/>
                  <a:pt x="24073" y="260754"/>
                </a:cubicBezTo>
                <a:lnTo>
                  <a:pt x="35615" y="260754"/>
                </a:lnTo>
                <a:cubicBezTo>
                  <a:pt x="37924" y="260754"/>
                  <a:pt x="40232" y="258775"/>
                  <a:pt x="40232" y="256137"/>
                </a:cubicBezTo>
                <a:cubicBezTo>
                  <a:pt x="40232" y="253499"/>
                  <a:pt x="38254" y="251520"/>
                  <a:pt x="35615" y="251520"/>
                </a:cubicBezTo>
                <a:lnTo>
                  <a:pt x="28360" y="251520"/>
                </a:lnTo>
                <a:lnTo>
                  <a:pt x="28360" y="239319"/>
                </a:lnTo>
                <a:cubicBezTo>
                  <a:pt x="28360" y="229756"/>
                  <a:pt x="36275" y="222171"/>
                  <a:pt x="45509" y="222171"/>
                </a:cubicBezTo>
                <a:cubicBezTo>
                  <a:pt x="55072" y="222171"/>
                  <a:pt x="62657" y="230085"/>
                  <a:pt x="62657" y="239319"/>
                </a:cubicBezTo>
                <a:lnTo>
                  <a:pt x="62657" y="251520"/>
                </a:lnTo>
                <a:lnTo>
                  <a:pt x="55732" y="251520"/>
                </a:lnTo>
                <a:cubicBezTo>
                  <a:pt x="53093" y="251520"/>
                  <a:pt x="51115" y="253499"/>
                  <a:pt x="51115" y="256137"/>
                </a:cubicBezTo>
                <a:cubicBezTo>
                  <a:pt x="51115" y="258775"/>
                  <a:pt x="53093" y="260754"/>
                  <a:pt x="55732" y="260754"/>
                </a:cubicBezTo>
                <a:lnTo>
                  <a:pt x="67603" y="260754"/>
                </a:lnTo>
                <a:cubicBezTo>
                  <a:pt x="70242" y="260754"/>
                  <a:pt x="72220" y="258775"/>
                  <a:pt x="72220" y="256137"/>
                </a:cubicBezTo>
                <a:lnTo>
                  <a:pt x="72220" y="239319"/>
                </a:lnTo>
                <a:cubicBezTo>
                  <a:pt x="72220" y="226788"/>
                  <a:pt x="63316" y="215905"/>
                  <a:pt x="50785" y="213597"/>
                </a:cubicBezTo>
                <a:cubicBezTo>
                  <a:pt x="51774" y="200076"/>
                  <a:pt x="57710" y="188864"/>
                  <a:pt x="61338" y="182928"/>
                </a:cubicBezTo>
                <a:cubicBezTo>
                  <a:pt x="70901" y="187545"/>
                  <a:pt x="81783" y="190183"/>
                  <a:pt x="92336" y="190183"/>
                </a:cubicBezTo>
                <a:cubicBezTo>
                  <a:pt x="103548" y="190183"/>
                  <a:pt x="114431" y="187545"/>
                  <a:pt x="124324" y="182268"/>
                </a:cubicBezTo>
                <a:cubicBezTo>
                  <a:pt x="127622" y="185896"/>
                  <a:pt x="136856" y="200736"/>
                  <a:pt x="138504" y="207991"/>
                </a:cubicBezTo>
                <a:cubicBezTo>
                  <a:pt x="132568" y="210299"/>
                  <a:pt x="128282" y="215905"/>
                  <a:pt x="128282" y="222501"/>
                </a:cubicBezTo>
                <a:cubicBezTo>
                  <a:pt x="128282" y="231075"/>
                  <a:pt x="135207" y="238000"/>
                  <a:pt x="143781" y="238000"/>
                </a:cubicBezTo>
                <a:cubicBezTo>
                  <a:pt x="152355" y="238000"/>
                  <a:pt x="159280" y="231075"/>
                  <a:pt x="159280" y="222501"/>
                </a:cubicBezTo>
                <a:cubicBezTo>
                  <a:pt x="159280" y="215575"/>
                  <a:pt x="154663" y="209639"/>
                  <a:pt x="148068" y="207661"/>
                </a:cubicBezTo>
                <a:cubicBezTo>
                  <a:pt x="146749" y="198427"/>
                  <a:pt x="137185" y="182598"/>
                  <a:pt x="132568" y="177322"/>
                </a:cubicBezTo>
                <a:cubicBezTo>
                  <a:pt x="134217" y="176332"/>
                  <a:pt x="135866" y="174684"/>
                  <a:pt x="137515" y="173365"/>
                </a:cubicBezTo>
                <a:cubicBezTo>
                  <a:pt x="151036" y="177322"/>
                  <a:pt x="162908" y="185566"/>
                  <a:pt x="171812" y="196778"/>
                </a:cubicBezTo>
                <a:cubicBezTo>
                  <a:pt x="180715" y="208650"/>
                  <a:pt x="185332" y="222501"/>
                  <a:pt x="185332" y="237010"/>
                </a:cubicBezTo>
                <a:lnTo>
                  <a:pt x="185332" y="269987"/>
                </a:lnTo>
                <a:cubicBezTo>
                  <a:pt x="185332" y="277572"/>
                  <a:pt x="179396" y="283508"/>
                  <a:pt x="171812" y="283508"/>
                </a:cubicBezTo>
                <a:lnTo>
                  <a:pt x="13521" y="283508"/>
                </a:lnTo>
                <a:cubicBezTo>
                  <a:pt x="5936" y="283508"/>
                  <a:pt x="0" y="277572"/>
                  <a:pt x="0" y="269987"/>
                </a:cubicBezTo>
                <a:lnTo>
                  <a:pt x="0" y="236351"/>
                </a:lnTo>
                <a:cubicBezTo>
                  <a:pt x="0" y="221511"/>
                  <a:pt x="4617" y="207661"/>
                  <a:pt x="13521" y="196119"/>
                </a:cubicBezTo>
                <a:cubicBezTo>
                  <a:pt x="21765" y="184907"/>
                  <a:pt x="33967" y="176662"/>
                  <a:pt x="47158" y="172705"/>
                </a:cubicBezTo>
                <a:close/>
                <a:moveTo>
                  <a:pt x="92336" y="67508"/>
                </a:moveTo>
                <a:cubicBezTo>
                  <a:pt x="121686" y="67508"/>
                  <a:pt x="145759" y="91581"/>
                  <a:pt x="145759" y="120931"/>
                </a:cubicBezTo>
                <a:cubicBezTo>
                  <a:pt x="145759" y="150281"/>
                  <a:pt x="121686" y="174354"/>
                  <a:pt x="92336" y="174354"/>
                </a:cubicBezTo>
                <a:cubicBezTo>
                  <a:pt x="62987" y="174354"/>
                  <a:pt x="38913" y="150281"/>
                  <a:pt x="38913" y="120931"/>
                </a:cubicBezTo>
                <a:cubicBezTo>
                  <a:pt x="38913" y="91581"/>
                  <a:pt x="62987" y="67508"/>
                  <a:pt x="92336" y="67508"/>
                </a:cubicBezTo>
                <a:close/>
                <a:moveTo>
                  <a:pt x="196526" y="43697"/>
                </a:moveTo>
                <a:cubicBezTo>
                  <a:pt x="193655" y="44891"/>
                  <a:pt x="191780" y="47699"/>
                  <a:pt x="191780" y="50808"/>
                </a:cubicBezTo>
                <a:cubicBezTo>
                  <a:pt x="191788" y="55056"/>
                  <a:pt x="195229" y="58497"/>
                  <a:pt x="199477" y="58505"/>
                </a:cubicBezTo>
                <a:cubicBezTo>
                  <a:pt x="202586" y="58505"/>
                  <a:pt x="205394" y="56630"/>
                  <a:pt x="206580" y="53751"/>
                </a:cubicBezTo>
                <a:cubicBezTo>
                  <a:pt x="207775" y="50879"/>
                  <a:pt x="207118" y="47573"/>
                  <a:pt x="204911" y="45366"/>
                </a:cubicBezTo>
                <a:cubicBezTo>
                  <a:pt x="202712" y="43167"/>
                  <a:pt x="199406" y="42510"/>
                  <a:pt x="196526" y="43697"/>
                </a:cubicBezTo>
                <a:close/>
                <a:moveTo>
                  <a:pt x="263897" y="43673"/>
                </a:moveTo>
                <a:cubicBezTo>
                  <a:pt x="261026" y="42471"/>
                  <a:pt x="257711" y="43112"/>
                  <a:pt x="255489" y="45303"/>
                </a:cubicBezTo>
                <a:cubicBezTo>
                  <a:pt x="253274" y="47486"/>
                  <a:pt x="252593" y="50792"/>
                  <a:pt x="253756" y="53680"/>
                </a:cubicBezTo>
                <a:cubicBezTo>
                  <a:pt x="254927" y="56567"/>
                  <a:pt x="257719" y="58473"/>
                  <a:pt x="260828" y="58505"/>
                </a:cubicBezTo>
                <a:cubicBezTo>
                  <a:pt x="262893" y="58528"/>
                  <a:pt x="264870" y="57730"/>
                  <a:pt x="266341" y="56290"/>
                </a:cubicBezTo>
                <a:cubicBezTo>
                  <a:pt x="267805" y="54842"/>
                  <a:pt x="268627" y="52865"/>
                  <a:pt x="268627" y="50808"/>
                </a:cubicBezTo>
                <a:cubicBezTo>
                  <a:pt x="268635" y="47691"/>
                  <a:pt x="266769" y="44883"/>
                  <a:pt x="263897" y="43673"/>
                </a:cubicBezTo>
                <a:close/>
                <a:moveTo>
                  <a:pt x="233095" y="43665"/>
                </a:moveTo>
                <a:cubicBezTo>
                  <a:pt x="230208" y="42463"/>
                  <a:pt x="226886" y="43127"/>
                  <a:pt x="224679" y="45334"/>
                </a:cubicBezTo>
                <a:cubicBezTo>
                  <a:pt x="222464" y="47541"/>
                  <a:pt x="221807" y="50863"/>
                  <a:pt x="223010" y="53751"/>
                </a:cubicBezTo>
                <a:cubicBezTo>
                  <a:pt x="224204" y="56638"/>
                  <a:pt x="227028" y="58513"/>
                  <a:pt x="230153" y="58505"/>
                </a:cubicBezTo>
                <a:cubicBezTo>
                  <a:pt x="234401" y="58505"/>
                  <a:pt x="237849" y="55056"/>
                  <a:pt x="237849" y="50808"/>
                </a:cubicBezTo>
                <a:cubicBezTo>
                  <a:pt x="237857" y="47684"/>
                  <a:pt x="235982" y="44868"/>
                  <a:pt x="233095" y="43665"/>
                </a:cubicBezTo>
                <a:close/>
                <a:moveTo>
                  <a:pt x="173838" y="0"/>
                </a:moveTo>
                <a:lnTo>
                  <a:pt x="286506" y="0"/>
                </a:lnTo>
                <a:cubicBezTo>
                  <a:pt x="295729" y="16"/>
                  <a:pt x="303204" y="7483"/>
                  <a:pt x="303212" y="16707"/>
                </a:cubicBezTo>
                <a:lnTo>
                  <a:pt x="303212" y="85985"/>
                </a:lnTo>
                <a:cubicBezTo>
                  <a:pt x="303212" y="95225"/>
                  <a:pt x="295745" y="102716"/>
                  <a:pt x="286506" y="102755"/>
                </a:cubicBezTo>
                <a:lnTo>
                  <a:pt x="228128" y="102755"/>
                </a:lnTo>
                <a:lnTo>
                  <a:pt x="193117" y="139949"/>
                </a:lnTo>
                <a:cubicBezTo>
                  <a:pt x="192349" y="140764"/>
                  <a:pt x="191281" y="141231"/>
                  <a:pt x="190158" y="141231"/>
                </a:cubicBezTo>
                <a:cubicBezTo>
                  <a:pt x="189652" y="141239"/>
                  <a:pt x="189146" y="141136"/>
                  <a:pt x="188679" y="140946"/>
                </a:cubicBezTo>
                <a:cubicBezTo>
                  <a:pt x="187129" y="140337"/>
                  <a:pt x="186108" y="138842"/>
                  <a:pt x="186108" y="137181"/>
                </a:cubicBezTo>
                <a:lnTo>
                  <a:pt x="186108" y="102755"/>
                </a:lnTo>
                <a:lnTo>
                  <a:pt x="173839" y="102755"/>
                </a:lnTo>
                <a:cubicBezTo>
                  <a:pt x="164592" y="102731"/>
                  <a:pt x="157101" y="95232"/>
                  <a:pt x="157093" y="85985"/>
                </a:cubicBezTo>
                <a:lnTo>
                  <a:pt x="157093" y="16706"/>
                </a:lnTo>
                <a:lnTo>
                  <a:pt x="157092" y="16707"/>
                </a:lnTo>
                <a:cubicBezTo>
                  <a:pt x="157108" y="7475"/>
                  <a:pt x="164599" y="0"/>
                  <a:pt x="17383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ICON: Vaccine">
            <a:extLst>
              <a:ext uri="{FF2B5EF4-FFF2-40B4-BE49-F238E27FC236}">
                <a16:creationId xmlns:a16="http://schemas.microsoft.com/office/drawing/2014/main" id="{B59F9863-F1B9-672C-0580-EDA4AB7012CE}"/>
              </a:ext>
            </a:extLst>
          </p:cNvPr>
          <p:cNvSpPr>
            <a:spLocks noChangeAspect="1"/>
          </p:cNvSpPr>
          <p:nvPr/>
        </p:nvSpPr>
        <p:spPr>
          <a:xfrm>
            <a:off x="206860" y="1284954"/>
            <a:ext cx="157366" cy="144000"/>
          </a:xfrm>
          <a:custGeom>
            <a:avLst/>
            <a:gdLst>
              <a:gd name="connsiteX0" fmla="*/ 141100 w 488461"/>
              <a:gd name="connsiteY0" fmla="*/ 238521 h 446974"/>
              <a:gd name="connsiteX1" fmla="*/ 154570 w 488461"/>
              <a:gd name="connsiteY1" fmla="*/ 238521 h 446974"/>
              <a:gd name="connsiteX2" fmla="*/ 168040 w 488461"/>
              <a:gd name="connsiteY2" fmla="*/ 251991 h 446974"/>
              <a:gd name="connsiteX3" fmla="*/ 168040 w 488461"/>
              <a:gd name="connsiteY3" fmla="*/ 265461 h 446974"/>
              <a:gd name="connsiteX4" fmla="*/ 154570 w 488461"/>
              <a:gd name="connsiteY4" fmla="*/ 265461 h 446974"/>
              <a:gd name="connsiteX5" fmla="*/ 141100 w 488461"/>
              <a:gd name="connsiteY5" fmla="*/ 251991 h 446974"/>
              <a:gd name="connsiteX6" fmla="*/ 141100 w 488461"/>
              <a:gd name="connsiteY6" fmla="*/ 238521 h 446974"/>
              <a:gd name="connsiteX7" fmla="*/ 475371 w 488461"/>
              <a:gd name="connsiteY7" fmla="*/ 216656 h 446974"/>
              <a:gd name="connsiteX8" fmla="*/ 471132 w 488461"/>
              <a:gd name="connsiteY8" fmla="*/ 222055 h 446974"/>
              <a:gd name="connsiteX9" fmla="*/ 461333 w 488461"/>
              <a:gd name="connsiteY9" fmla="*/ 243269 h 446974"/>
              <a:gd name="connsiteX10" fmla="*/ 459338 w 488461"/>
              <a:gd name="connsiteY10" fmla="*/ 246445 h 446974"/>
              <a:gd name="connsiteX11" fmla="*/ 459712 w 488461"/>
              <a:gd name="connsiteY11" fmla="*/ 250542 h 446974"/>
              <a:gd name="connsiteX12" fmla="*/ 463427 w 488461"/>
              <a:gd name="connsiteY12" fmla="*/ 253336 h 446974"/>
              <a:gd name="connsiteX13" fmla="*/ 465497 w 488461"/>
              <a:gd name="connsiteY13" fmla="*/ 252638 h 446974"/>
              <a:gd name="connsiteX14" fmla="*/ 479610 w 488461"/>
              <a:gd name="connsiteY14" fmla="*/ 222055 h 446974"/>
              <a:gd name="connsiteX15" fmla="*/ 475371 w 488461"/>
              <a:gd name="connsiteY15" fmla="*/ 216656 h 446974"/>
              <a:gd name="connsiteX16" fmla="*/ 449888 w 488461"/>
              <a:gd name="connsiteY16" fmla="*/ 142373 h 446974"/>
              <a:gd name="connsiteX17" fmla="*/ 454177 w 488461"/>
              <a:gd name="connsiteY17" fmla="*/ 142373 h 446974"/>
              <a:gd name="connsiteX18" fmla="*/ 469511 w 488461"/>
              <a:gd name="connsiteY18" fmla="*/ 163270 h 446974"/>
              <a:gd name="connsiteX19" fmla="*/ 488461 w 488461"/>
              <a:gd name="connsiteY19" fmla="*/ 221991 h 446974"/>
              <a:gd name="connsiteX20" fmla="*/ 452057 w 488461"/>
              <a:gd name="connsiteY20" fmla="*/ 268358 h 446974"/>
              <a:gd name="connsiteX21" fmla="*/ 415653 w 488461"/>
              <a:gd name="connsiteY21" fmla="*/ 221991 h 446974"/>
              <a:gd name="connsiteX22" fmla="*/ 449888 w 488461"/>
              <a:gd name="connsiteY22" fmla="*/ 142373 h 446974"/>
              <a:gd name="connsiteX23" fmla="*/ 316214 w 488461"/>
              <a:gd name="connsiteY23" fmla="*/ 71320 h 446974"/>
              <a:gd name="connsiteX24" fmla="*/ 329685 w 488461"/>
              <a:gd name="connsiteY24" fmla="*/ 76876 h 446974"/>
              <a:gd name="connsiteX25" fmla="*/ 370096 w 488461"/>
              <a:gd name="connsiteY25" fmla="*/ 117287 h 446974"/>
              <a:gd name="connsiteX26" fmla="*/ 370096 w 488461"/>
              <a:gd name="connsiteY26" fmla="*/ 144228 h 446974"/>
              <a:gd name="connsiteX27" fmla="*/ 237076 w 488461"/>
              <a:gd name="connsiteY27" fmla="*/ 277248 h 446974"/>
              <a:gd name="connsiteX28" fmla="*/ 236018 w 488461"/>
              <a:gd name="connsiteY28" fmla="*/ 278151 h 446974"/>
              <a:gd name="connsiteX29" fmla="*/ 222595 w 488461"/>
              <a:gd name="connsiteY29" fmla="*/ 276104 h 446974"/>
              <a:gd name="connsiteX30" fmla="*/ 164538 w 488461"/>
              <a:gd name="connsiteY30" fmla="*/ 224242 h 446974"/>
              <a:gd name="connsiteX31" fmla="*/ 166289 w 488461"/>
              <a:gd name="connsiteY31" fmla="*/ 213331 h 446974"/>
              <a:gd name="connsiteX32" fmla="*/ 188246 w 488461"/>
              <a:gd name="connsiteY32" fmla="*/ 191374 h 446974"/>
              <a:gd name="connsiteX33" fmla="*/ 188246 w 488461"/>
              <a:gd name="connsiteY33" fmla="*/ 204845 h 446974"/>
              <a:gd name="connsiteX34" fmla="*/ 201716 w 488461"/>
              <a:gd name="connsiteY34" fmla="*/ 218315 h 446974"/>
              <a:gd name="connsiteX35" fmla="*/ 215187 w 488461"/>
              <a:gd name="connsiteY35" fmla="*/ 218315 h 446974"/>
              <a:gd name="connsiteX36" fmla="*/ 215187 w 488461"/>
              <a:gd name="connsiteY36" fmla="*/ 204845 h 446974"/>
              <a:gd name="connsiteX37" fmla="*/ 201716 w 488461"/>
              <a:gd name="connsiteY37" fmla="*/ 191374 h 446974"/>
              <a:gd name="connsiteX38" fmla="*/ 188246 w 488461"/>
              <a:gd name="connsiteY38" fmla="*/ 191374 h 446974"/>
              <a:gd name="connsiteX39" fmla="*/ 235392 w 488461"/>
              <a:gd name="connsiteY39" fmla="*/ 144228 h 446974"/>
              <a:gd name="connsiteX40" fmla="*/ 235392 w 488461"/>
              <a:gd name="connsiteY40" fmla="*/ 157698 h 446974"/>
              <a:gd name="connsiteX41" fmla="*/ 248863 w 488461"/>
              <a:gd name="connsiteY41" fmla="*/ 171169 h 446974"/>
              <a:gd name="connsiteX42" fmla="*/ 262333 w 488461"/>
              <a:gd name="connsiteY42" fmla="*/ 171169 h 446974"/>
              <a:gd name="connsiteX43" fmla="*/ 262333 w 488461"/>
              <a:gd name="connsiteY43" fmla="*/ 157698 h 446974"/>
              <a:gd name="connsiteX44" fmla="*/ 248863 w 488461"/>
              <a:gd name="connsiteY44" fmla="*/ 144228 h 446974"/>
              <a:gd name="connsiteX45" fmla="*/ 235392 w 488461"/>
              <a:gd name="connsiteY45" fmla="*/ 144228 h 446974"/>
              <a:gd name="connsiteX46" fmla="*/ 282539 w 488461"/>
              <a:gd name="connsiteY46" fmla="*/ 97082 h 446974"/>
              <a:gd name="connsiteX47" fmla="*/ 282539 w 488461"/>
              <a:gd name="connsiteY47" fmla="*/ 110552 h 446974"/>
              <a:gd name="connsiteX48" fmla="*/ 296009 w 488461"/>
              <a:gd name="connsiteY48" fmla="*/ 124022 h 446974"/>
              <a:gd name="connsiteX49" fmla="*/ 309480 w 488461"/>
              <a:gd name="connsiteY49" fmla="*/ 124022 h 446974"/>
              <a:gd name="connsiteX50" fmla="*/ 309480 w 488461"/>
              <a:gd name="connsiteY50" fmla="*/ 110552 h 446974"/>
              <a:gd name="connsiteX51" fmla="*/ 296009 w 488461"/>
              <a:gd name="connsiteY51" fmla="*/ 97082 h 446974"/>
              <a:gd name="connsiteX52" fmla="*/ 282539 w 488461"/>
              <a:gd name="connsiteY52" fmla="*/ 97082 h 446974"/>
              <a:gd name="connsiteX53" fmla="*/ 302744 w 488461"/>
              <a:gd name="connsiteY53" fmla="*/ 76876 h 446974"/>
              <a:gd name="connsiteX54" fmla="*/ 316214 w 488461"/>
              <a:gd name="connsiteY54" fmla="*/ 71320 h 446974"/>
              <a:gd name="connsiteX55" fmla="*/ 309480 w 488461"/>
              <a:gd name="connsiteY55" fmla="*/ 56671 h 446974"/>
              <a:gd name="connsiteX56" fmla="*/ 114160 w 488461"/>
              <a:gd name="connsiteY56" fmla="*/ 251992 h 446974"/>
              <a:gd name="connsiteX57" fmla="*/ 194982 w 488461"/>
              <a:gd name="connsiteY57" fmla="*/ 332814 h 446974"/>
              <a:gd name="connsiteX58" fmla="*/ 390303 w 488461"/>
              <a:gd name="connsiteY58" fmla="*/ 137493 h 446974"/>
              <a:gd name="connsiteX59" fmla="*/ 390303 w 488461"/>
              <a:gd name="connsiteY59" fmla="*/ 124023 h 446974"/>
              <a:gd name="connsiteX60" fmla="*/ 322951 w 488461"/>
              <a:gd name="connsiteY60" fmla="*/ 56671 h 446974"/>
              <a:gd name="connsiteX61" fmla="*/ 309480 w 488461"/>
              <a:gd name="connsiteY61" fmla="*/ 56671 h 446974"/>
              <a:gd name="connsiteX62" fmla="*/ 430714 w 488461"/>
              <a:gd name="connsiteY62" fmla="*/ 2790 h 446974"/>
              <a:gd name="connsiteX63" fmla="*/ 444184 w 488461"/>
              <a:gd name="connsiteY63" fmla="*/ 2790 h 446974"/>
              <a:gd name="connsiteX64" fmla="*/ 444184 w 488461"/>
              <a:gd name="connsiteY64" fmla="*/ 16260 h 446974"/>
              <a:gd name="connsiteX65" fmla="*/ 410508 w 488461"/>
              <a:gd name="connsiteY65" fmla="*/ 49936 h 446974"/>
              <a:gd name="connsiteX66" fmla="*/ 410508 w 488461"/>
              <a:gd name="connsiteY66" fmla="*/ 90347 h 446974"/>
              <a:gd name="connsiteX67" fmla="*/ 397038 w 488461"/>
              <a:gd name="connsiteY67" fmla="*/ 103817 h 446974"/>
              <a:gd name="connsiteX68" fmla="*/ 403773 w 488461"/>
              <a:gd name="connsiteY68" fmla="*/ 110553 h 446974"/>
              <a:gd name="connsiteX69" fmla="*/ 403773 w 488461"/>
              <a:gd name="connsiteY69" fmla="*/ 150964 h 446974"/>
              <a:gd name="connsiteX70" fmla="*/ 208116 w 488461"/>
              <a:gd name="connsiteY70" fmla="*/ 346621 h 446974"/>
              <a:gd name="connsiteX71" fmla="*/ 204977 w 488461"/>
              <a:gd name="connsiteY71" fmla="*/ 390253 h 446974"/>
              <a:gd name="connsiteX72" fmla="*/ 157938 w 488461"/>
              <a:gd name="connsiteY72" fmla="*/ 390063 h 446974"/>
              <a:gd name="connsiteX73" fmla="*/ 134365 w 488461"/>
              <a:gd name="connsiteY73" fmla="*/ 366490 h 446974"/>
              <a:gd name="connsiteX74" fmla="*/ 114160 w 488461"/>
              <a:gd name="connsiteY74" fmla="*/ 386696 h 446974"/>
              <a:gd name="connsiteX75" fmla="*/ 116889 w 488461"/>
              <a:gd name="connsiteY75" fmla="*/ 389084 h 446974"/>
              <a:gd name="connsiteX76" fmla="*/ 117528 w 488461"/>
              <a:gd name="connsiteY76" fmla="*/ 437209 h 446974"/>
              <a:gd name="connsiteX77" fmla="*/ 70381 w 488461"/>
              <a:gd name="connsiteY77" fmla="*/ 437209 h 446974"/>
              <a:gd name="connsiteX78" fmla="*/ 9764 w 488461"/>
              <a:gd name="connsiteY78" fmla="*/ 376593 h 446974"/>
              <a:gd name="connsiteX79" fmla="*/ 9765 w 488461"/>
              <a:gd name="connsiteY79" fmla="*/ 329446 h 446974"/>
              <a:gd name="connsiteX80" fmla="*/ 12494 w 488461"/>
              <a:gd name="connsiteY80" fmla="*/ 327058 h 446974"/>
              <a:gd name="connsiteX81" fmla="*/ 60278 w 488461"/>
              <a:gd name="connsiteY81" fmla="*/ 332814 h 446974"/>
              <a:gd name="connsiteX82" fmla="*/ 80484 w 488461"/>
              <a:gd name="connsiteY82" fmla="*/ 312609 h 446974"/>
              <a:gd name="connsiteX83" fmla="*/ 56910 w 488461"/>
              <a:gd name="connsiteY83" fmla="*/ 289035 h 446974"/>
              <a:gd name="connsiteX84" fmla="*/ 53771 w 488461"/>
              <a:gd name="connsiteY84" fmla="*/ 245403 h 446974"/>
              <a:gd name="connsiteX85" fmla="*/ 100353 w 488461"/>
              <a:gd name="connsiteY85" fmla="*/ 238858 h 446974"/>
              <a:gd name="connsiteX86" fmla="*/ 296010 w 488461"/>
              <a:gd name="connsiteY86" fmla="*/ 43201 h 446974"/>
              <a:gd name="connsiteX87" fmla="*/ 336421 w 488461"/>
              <a:gd name="connsiteY87" fmla="*/ 43201 h 446974"/>
              <a:gd name="connsiteX88" fmla="*/ 343156 w 488461"/>
              <a:gd name="connsiteY88" fmla="*/ 49936 h 446974"/>
              <a:gd name="connsiteX89" fmla="*/ 356627 w 488461"/>
              <a:gd name="connsiteY89" fmla="*/ 36466 h 446974"/>
              <a:gd name="connsiteX90" fmla="*/ 397038 w 488461"/>
              <a:gd name="connsiteY90" fmla="*/ 36466 h 44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488461" h="446974">
                <a:moveTo>
                  <a:pt x="141100" y="238521"/>
                </a:moveTo>
                <a:cubicBezTo>
                  <a:pt x="144820" y="234801"/>
                  <a:pt x="150850" y="234801"/>
                  <a:pt x="154570" y="238521"/>
                </a:cubicBezTo>
                <a:lnTo>
                  <a:pt x="168040" y="251991"/>
                </a:lnTo>
                <a:cubicBezTo>
                  <a:pt x="171761" y="255711"/>
                  <a:pt x="171761" y="261741"/>
                  <a:pt x="168040" y="265461"/>
                </a:cubicBezTo>
                <a:cubicBezTo>
                  <a:pt x="164320" y="269182"/>
                  <a:pt x="158290" y="269182"/>
                  <a:pt x="154570" y="265461"/>
                </a:cubicBezTo>
                <a:lnTo>
                  <a:pt x="141100" y="251991"/>
                </a:lnTo>
                <a:cubicBezTo>
                  <a:pt x="137380" y="248271"/>
                  <a:pt x="137380" y="242241"/>
                  <a:pt x="141100" y="238521"/>
                </a:cubicBezTo>
                <a:close/>
                <a:moveTo>
                  <a:pt x="475371" y="216656"/>
                </a:moveTo>
                <a:cubicBezTo>
                  <a:pt x="473030" y="216656"/>
                  <a:pt x="471132" y="219073"/>
                  <a:pt x="471132" y="222055"/>
                </a:cubicBezTo>
                <a:cubicBezTo>
                  <a:pt x="471123" y="230865"/>
                  <a:pt x="467374" y="238979"/>
                  <a:pt x="461333" y="243269"/>
                </a:cubicBezTo>
                <a:cubicBezTo>
                  <a:pt x="460363" y="243948"/>
                  <a:pt x="459645" y="245091"/>
                  <a:pt x="459338" y="246445"/>
                </a:cubicBezTo>
                <a:cubicBezTo>
                  <a:pt x="459021" y="247819"/>
                  <a:pt x="459156" y="249298"/>
                  <a:pt x="459712" y="250542"/>
                </a:cubicBezTo>
                <a:cubicBezTo>
                  <a:pt x="460462" y="252262"/>
                  <a:pt x="461883" y="253331"/>
                  <a:pt x="463427" y="253336"/>
                </a:cubicBezTo>
                <a:cubicBezTo>
                  <a:pt x="464152" y="253326"/>
                  <a:pt x="464863" y="253086"/>
                  <a:pt x="465497" y="252638"/>
                </a:cubicBezTo>
                <a:cubicBezTo>
                  <a:pt x="474187" y="246430"/>
                  <a:pt x="479579" y="234745"/>
                  <a:pt x="479610" y="222055"/>
                </a:cubicBezTo>
                <a:cubicBezTo>
                  <a:pt x="479610" y="219073"/>
                  <a:pt x="477712" y="216656"/>
                  <a:pt x="475371" y="216656"/>
                </a:cubicBezTo>
                <a:close/>
                <a:moveTo>
                  <a:pt x="449888" y="142373"/>
                </a:moveTo>
                <a:cubicBezTo>
                  <a:pt x="451109" y="140982"/>
                  <a:pt x="452956" y="140982"/>
                  <a:pt x="454177" y="142373"/>
                </a:cubicBezTo>
                <a:cubicBezTo>
                  <a:pt x="459719" y="148805"/>
                  <a:pt x="464847" y="155793"/>
                  <a:pt x="469511" y="163270"/>
                </a:cubicBezTo>
                <a:cubicBezTo>
                  <a:pt x="478164" y="177180"/>
                  <a:pt x="488461" y="198649"/>
                  <a:pt x="488461" y="221991"/>
                </a:cubicBezTo>
                <a:cubicBezTo>
                  <a:pt x="488461" y="247599"/>
                  <a:pt x="472163" y="268358"/>
                  <a:pt x="452057" y="268358"/>
                </a:cubicBezTo>
                <a:cubicBezTo>
                  <a:pt x="431952" y="268358"/>
                  <a:pt x="415653" y="247599"/>
                  <a:pt x="415653" y="221991"/>
                </a:cubicBezTo>
                <a:cubicBezTo>
                  <a:pt x="415653" y="185787"/>
                  <a:pt x="440213" y="153616"/>
                  <a:pt x="449888" y="142373"/>
                </a:cubicBezTo>
                <a:close/>
                <a:moveTo>
                  <a:pt x="316214" y="71320"/>
                </a:moveTo>
                <a:cubicBezTo>
                  <a:pt x="321086" y="71320"/>
                  <a:pt x="325959" y="73172"/>
                  <a:pt x="329685" y="76876"/>
                </a:cubicBezTo>
                <a:lnTo>
                  <a:pt x="370096" y="117287"/>
                </a:lnTo>
                <a:cubicBezTo>
                  <a:pt x="377504" y="124740"/>
                  <a:pt x="377505" y="136776"/>
                  <a:pt x="370096" y="144228"/>
                </a:cubicBezTo>
                <a:lnTo>
                  <a:pt x="237076" y="277248"/>
                </a:lnTo>
                <a:cubicBezTo>
                  <a:pt x="236746" y="277574"/>
                  <a:pt x="236392" y="277876"/>
                  <a:pt x="236018" y="278151"/>
                </a:cubicBezTo>
                <a:cubicBezTo>
                  <a:pt x="231746" y="281292"/>
                  <a:pt x="225736" y="280376"/>
                  <a:pt x="222595" y="276104"/>
                </a:cubicBezTo>
                <a:cubicBezTo>
                  <a:pt x="206700" y="254820"/>
                  <a:pt x="176999" y="250307"/>
                  <a:pt x="164538" y="224242"/>
                </a:cubicBezTo>
                <a:cubicBezTo>
                  <a:pt x="162669" y="220615"/>
                  <a:pt x="163379" y="216192"/>
                  <a:pt x="166289" y="213331"/>
                </a:cubicBezTo>
                <a:lnTo>
                  <a:pt x="188246" y="191374"/>
                </a:lnTo>
                <a:cubicBezTo>
                  <a:pt x="184526" y="195094"/>
                  <a:pt x="184526" y="201125"/>
                  <a:pt x="188246" y="204845"/>
                </a:cubicBezTo>
                <a:lnTo>
                  <a:pt x="201716" y="218315"/>
                </a:lnTo>
                <a:cubicBezTo>
                  <a:pt x="205437" y="222035"/>
                  <a:pt x="211467" y="222035"/>
                  <a:pt x="215187" y="218315"/>
                </a:cubicBezTo>
                <a:cubicBezTo>
                  <a:pt x="218906" y="214596"/>
                  <a:pt x="218907" y="208565"/>
                  <a:pt x="215187" y="204845"/>
                </a:cubicBezTo>
                <a:lnTo>
                  <a:pt x="201716" y="191374"/>
                </a:lnTo>
                <a:cubicBezTo>
                  <a:pt x="197996" y="187654"/>
                  <a:pt x="191965" y="187655"/>
                  <a:pt x="188246" y="191374"/>
                </a:cubicBezTo>
                <a:lnTo>
                  <a:pt x="235392" y="144228"/>
                </a:lnTo>
                <a:cubicBezTo>
                  <a:pt x="231672" y="147948"/>
                  <a:pt x="231672" y="153978"/>
                  <a:pt x="235392" y="157698"/>
                </a:cubicBezTo>
                <a:lnTo>
                  <a:pt x="248863" y="171169"/>
                </a:lnTo>
                <a:cubicBezTo>
                  <a:pt x="252583" y="174889"/>
                  <a:pt x="258613" y="174889"/>
                  <a:pt x="262333" y="171169"/>
                </a:cubicBezTo>
                <a:cubicBezTo>
                  <a:pt x="266053" y="167449"/>
                  <a:pt x="266053" y="161419"/>
                  <a:pt x="262333" y="157698"/>
                </a:cubicBezTo>
                <a:lnTo>
                  <a:pt x="248863" y="144228"/>
                </a:lnTo>
                <a:cubicBezTo>
                  <a:pt x="245143" y="140508"/>
                  <a:pt x="239112" y="140509"/>
                  <a:pt x="235392" y="144228"/>
                </a:cubicBezTo>
                <a:lnTo>
                  <a:pt x="282539" y="97082"/>
                </a:lnTo>
                <a:cubicBezTo>
                  <a:pt x="278819" y="100802"/>
                  <a:pt x="278819" y="106832"/>
                  <a:pt x="282539" y="110552"/>
                </a:cubicBezTo>
                <a:lnTo>
                  <a:pt x="296009" y="124022"/>
                </a:lnTo>
                <a:cubicBezTo>
                  <a:pt x="299729" y="127742"/>
                  <a:pt x="305759" y="127742"/>
                  <a:pt x="309480" y="124022"/>
                </a:cubicBezTo>
                <a:cubicBezTo>
                  <a:pt x="313199" y="120303"/>
                  <a:pt x="313200" y="114272"/>
                  <a:pt x="309480" y="110552"/>
                </a:cubicBezTo>
                <a:lnTo>
                  <a:pt x="296009" y="97082"/>
                </a:lnTo>
                <a:cubicBezTo>
                  <a:pt x="292289" y="93361"/>
                  <a:pt x="286258" y="93362"/>
                  <a:pt x="282539" y="97082"/>
                </a:cubicBezTo>
                <a:lnTo>
                  <a:pt x="302744" y="76876"/>
                </a:lnTo>
                <a:cubicBezTo>
                  <a:pt x="306471" y="73172"/>
                  <a:pt x="311342" y="71320"/>
                  <a:pt x="316214" y="71320"/>
                </a:cubicBezTo>
                <a:close/>
                <a:moveTo>
                  <a:pt x="309480" y="56671"/>
                </a:moveTo>
                <a:lnTo>
                  <a:pt x="114160" y="251992"/>
                </a:lnTo>
                <a:lnTo>
                  <a:pt x="194982" y="332814"/>
                </a:lnTo>
                <a:lnTo>
                  <a:pt x="390303" y="137493"/>
                </a:lnTo>
                <a:cubicBezTo>
                  <a:pt x="394023" y="133773"/>
                  <a:pt x="394022" y="127742"/>
                  <a:pt x="390303" y="124023"/>
                </a:cubicBezTo>
                <a:lnTo>
                  <a:pt x="322951" y="56671"/>
                </a:lnTo>
                <a:cubicBezTo>
                  <a:pt x="319231" y="52951"/>
                  <a:pt x="313200" y="52951"/>
                  <a:pt x="309480" y="56671"/>
                </a:cubicBezTo>
                <a:close/>
                <a:moveTo>
                  <a:pt x="430714" y="2790"/>
                </a:moveTo>
                <a:cubicBezTo>
                  <a:pt x="434434" y="-930"/>
                  <a:pt x="440464" y="-930"/>
                  <a:pt x="444184" y="2790"/>
                </a:cubicBezTo>
                <a:cubicBezTo>
                  <a:pt x="447904" y="6509"/>
                  <a:pt x="447904" y="12540"/>
                  <a:pt x="444184" y="16260"/>
                </a:cubicBezTo>
                <a:lnTo>
                  <a:pt x="410508" y="49936"/>
                </a:lnTo>
                <a:cubicBezTo>
                  <a:pt x="421621" y="61115"/>
                  <a:pt x="421621" y="79168"/>
                  <a:pt x="410508" y="90347"/>
                </a:cubicBezTo>
                <a:lnTo>
                  <a:pt x="397038" y="103817"/>
                </a:lnTo>
                <a:lnTo>
                  <a:pt x="403773" y="110553"/>
                </a:lnTo>
                <a:cubicBezTo>
                  <a:pt x="414885" y="121731"/>
                  <a:pt x="414885" y="139785"/>
                  <a:pt x="403773" y="150964"/>
                </a:cubicBezTo>
                <a:lnTo>
                  <a:pt x="208116" y="346621"/>
                </a:lnTo>
                <a:cubicBezTo>
                  <a:pt x="218125" y="359904"/>
                  <a:pt x="216785" y="378539"/>
                  <a:pt x="204977" y="390253"/>
                </a:cubicBezTo>
                <a:cubicBezTo>
                  <a:pt x="191934" y="403190"/>
                  <a:pt x="170875" y="403105"/>
                  <a:pt x="157938" y="390063"/>
                </a:cubicBezTo>
                <a:lnTo>
                  <a:pt x="134365" y="366490"/>
                </a:lnTo>
                <a:lnTo>
                  <a:pt x="114160" y="386696"/>
                </a:lnTo>
                <a:cubicBezTo>
                  <a:pt x="115111" y="387442"/>
                  <a:pt x="116021" y="388239"/>
                  <a:pt x="116889" y="389084"/>
                </a:cubicBezTo>
                <a:cubicBezTo>
                  <a:pt x="130355" y="402198"/>
                  <a:pt x="130640" y="423743"/>
                  <a:pt x="117528" y="437209"/>
                </a:cubicBezTo>
                <a:cubicBezTo>
                  <a:pt x="104508" y="450229"/>
                  <a:pt x="83400" y="450229"/>
                  <a:pt x="70381" y="437209"/>
                </a:cubicBezTo>
                <a:lnTo>
                  <a:pt x="9764" y="376593"/>
                </a:lnTo>
                <a:cubicBezTo>
                  <a:pt x="-3255" y="363573"/>
                  <a:pt x="-3255" y="342465"/>
                  <a:pt x="9765" y="329446"/>
                </a:cubicBezTo>
                <a:cubicBezTo>
                  <a:pt x="10631" y="328603"/>
                  <a:pt x="11541" y="327805"/>
                  <a:pt x="12494" y="327058"/>
                </a:cubicBezTo>
                <a:cubicBezTo>
                  <a:pt x="27278" y="315451"/>
                  <a:pt x="48672" y="318029"/>
                  <a:pt x="60278" y="332814"/>
                </a:cubicBezTo>
                <a:lnTo>
                  <a:pt x="80484" y="312609"/>
                </a:lnTo>
                <a:lnTo>
                  <a:pt x="56910" y="289035"/>
                </a:lnTo>
                <a:cubicBezTo>
                  <a:pt x="45102" y="277322"/>
                  <a:pt x="43762" y="258687"/>
                  <a:pt x="53771" y="245403"/>
                </a:cubicBezTo>
                <a:cubicBezTo>
                  <a:pt x="64827" y="230733"/>
                  <a:pt x="85682" y="227803"/>
                  <a:pt x="100353" y="238858"/>
                </a:cubicBezTo>
                <a:lnTo>
                  <a:pt x="296010" y="43201"/>
                </a:lnTo>
                <a:cubicBezTo>
                  <a:pt x="307188" y="32088"/>
                  <a:pt x="325242" y="32089"/>
                  <a:pt x="336421" y="43201"/>
                </a:cubicBezTo>
                <a:lnTo>
                  <a:pt x="343156" y="49936"/>
                </a:lnTo>
                <a:lnTo>
                  <a:pt x="356627" y="36466"/>
                </a:lnTo>
                <a:cubicBezTo>
                  <a:pt x="367804" y="25353"/>
                  <a:pt x="385859" y="25353"/>
                  <a:pt x="397038" y="3646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6" name="ICON: Referral">
            <a:extLst>
              <a:ext uri="{FF2B5EF4-FFF2-40B4-BE49-F238E27FC236}">
                <a16:creationId xmlns:a16="http://schemas.microsoft.com/office/drawing/2014/main" id="{6085788B-5CEA-66C0-CC9E-5383A082B7E3}"/>
              </a:ext>
            </a:extLst>
          </p:cNvPr>
          <p:cNvSpPr>
            <a:spLocks noChangeAspect="1"/>
          </p:cNvSpPr>
          <p:nvPr/>
        </p:nvSpPr>
        <p:spPr>
          <a:xfrm>
            <a:off x="197346" y="1488758"/>
            <a:ext cx="176395" cy="144000"/>
          </a:xfrm>
          <a:custGeom>
            <a:avLst/>
            <a:gdLst>
              <a:gd name="connsiteX0" fmla="*/ 187216 w 827678"/>
              <a:gd name="connsiteY0" fmla="*/ 77972 h 675671"/>
              <a:gd name="connsiteX1" fmla="*/ 403033 w 827678"/>
              <a:gd name="connsiteY1" fmla="*/ 77972 h 675671"/>
              <a:gd name="connsiteX2" fmla="*/ 403033 w 827678"/>
              <a:gd name="connsiteY2" fmla="*/ 199997 h 675671"/>
              <a:gd name="connsiteX3" fmla="*/ 397561 w 827678"/>
              <a:gd name="connsiteY3" fmla="*/ 204958 h 675671"/>
              <a:gd name="connsiteX4" fmla="*/ 303447 w 827678"/>
              <a:gd name="connsiteY4" fmla="*/ 362396 h 675671"/>
              <a:gd name="connsiteX5" fmla="*/ 284086 w 827678"/>
              <a:gd name="connsiteY5" fmla="*/ 533807 h 675671"/>
              <a:gd name="connsiteX6" fmla="*/ 292146 w 827678"/>
              <a:gd name="connsiteY6" fmla="*/ 627857 h 675671"/>
              <a:gd name="connsiteX7" fmla="*/ 292167 w 827678"/>
              <a:gd name="connsiteY7" fmla="*/ 627857 h 675671"/>
              <a:gd name="connsiteX8" fmla="*/ 309108 w 827678"/>
              <a:gd name="connsiteY8" fmla="*/ 535007 h 675671"/>
              <a:gd name="connsiteX9" fmla="*/ 366182 w 827678"/>
              <a:gd name="connsiteY9" fmla="*/ 391922 h 675671"/>
              <a:gd name="connsiteX10" fmla="*/ 468735 w 827678"/>
              <a:gd name="connsiteY10" fmla="*/ 293705 h 675671"/>
              <a:gd name="connsiteX11" fmla="*/ 499208 w 827678"/>
              <a:gd name="connsiteY11" fmla="*/ 278742 h 675671"/>
              <a:gd name="connsiteX12" fmla="*/ 499713 w 827678"/>
              <a:gd name="connsiteY12" fmla="*/ 278531 h 675671"/>
              <a:gd name="connsiteX13" fmla="*/ 505206 w 827678"/>
              <a:gd name="connsiteY13" fmla="*/ 275943 h 675671"/>
              <a:gd name="connsiteX14" fmla="*/ 514550 w 827678"/>
              <a:gd name="connsiteY14" fmla="*/ 271692 h 675671"/>
              <a:gd name="connsiteX15" fmla="*/ 529037 w 827678"/>
              <a:gd name="connsiteY15" fmla="*/ 267545 h 675671"/>
              <a:gd name="connsiteX16" fmla="*/ 590249 w 827678"/>
              <a:gd name="connsiteY16" fmla="*/ 267545 h 675671"/>
              <a:gd name="connsiteX17" fmla="*/ 590249 w 827678"/>
              <a:gd name="connsiteY17" fmla="*/ 486077 h 675671"/>
              <a:gd name="connsiteX18" fmla="*/ 403033 w 827678"/>
              <a:gd name="connsiteY18" fmla="*/ 486077 h 675671"/>
              <a:gd name="connsiteX19" fmla="*/ 403033 w 827678"/>
              <a:gd name="connsiteY19" fmla="*/ 675671 h 675671"/>
              <a:gd name="connsiteX20" fmla="*/ 187216 w 827678"/>
              <a:gd name="connsiteY20" fmla="*/ 675671 h 675671"/>
              <a:gd name="connsiteX21" fmla="*/ 187216 w 827678"/>
              <a:gd name="connsiteY21" fmla="*/ 486077 h 675671"/>
              <a:gd name="connsiteX22" fmla="*/ 0 w 827678"/>
              <a:gd name="connsiteY22" fmla="*/ 486077 h 675671"/>
              <a:gd name="connsiteX23" fmla="*/ 0 w 827678"/>
              <a:gd name="connsiteY23" fmla="*/ 267545 h 675671"/>
              <a:gd name="connsiteX24" fmla="*/ 187216 w 827678"/>
              <a:gd name="connsiteY24" fmla="*/ 267545 h 675671"/>
              <a:gd name="connsiteX25" fmla="*/ 650732 w 827678"/>
              <a:gd name="connsiteY25" fmla="*/ 0 h 675671"/>
              <a:gd name="connsiteX26" fmla="*/ 827678 w 827678"/>
              <a:gd name="connsiteY26" fmla="*/ 155375 h 675671"/>
              <a:gd name="connsiteX27" fmla="*/ 827615 w 827678"/>
              <a:gd name="connsiteY27" fmla="*/ 155396 h 675671"/>
              <a:gd name="connsiteX28" fmla="*/ 739121 w 827678"/>
              <a:gd name="connsiteY28" fmla="*/ 233094 h 675671"/>
              <a:gd name="connsiteX29" fmla="*/ 727841 w 827678"/>
              <a:gd name="connsiteY29" fmla="*/ 243091 h 675671"/>
              <a:gd name="connsiteX30" fmla="*/ 650648 w 827678"/>
              <a:gd name="connsiteY30" fmla="*/ 310793 h 675671"/>
              <a:gd name="connsiteX31" fmla="*/ 650648 w 827678"/>
              <a:gd name="connsiteY31" fmla="*/ 237535 h 675671"/>
              <a:gd name="connsiteX32" fmla="*/ 631875 w 827678"/>
              <a:gd name="connsiteY32" fmla="*/ 237977 h 675671"/>
              <a:gd name="connsiteX33" fmla="*/ 596478 w 827678"/>
              <a:gd name="connsiteY33" fmla="*/ 240418 h 675671"/>
              <a:gd name="connsiteX34" fmla="*/ 561311 w 827678"/>
              <a:gd name="connsiteY34" fmla="*/ 245532 h 675671"/>
              <a:gd name="connsiteX35" fmla="*/ 527471 w 827678"/>
              <a:gd name="connsiteY35" fmla="*/ 254855 h 675671"/>
              <a:gd name="connsiteX36" fmla="*/ 510446 w 827678"/>
              <a:gd name="connsiteY36" fmla="*/ 259737 h 675671"/>
              <a:gd name="connsiteX37" fmla="*/ 494473 w 827678"/>
              <a:gd name="connsiteY37" fmla="*/ 267061 h 675671"/>
              <a:gd name="connsiteX38" fmla="*/ 462400 w 827678"/>
              <a:gd name="connsiteY38" fmla="*/ 282824 h 675671"/>
              <a:gd name="connsiteX39" fmla="*/ 355576 w 827678"/>
              <a:gd name="connsiteY39" fmla="*/ 385145 h 675671"/>
              <a:gd name="connsiteX40" fmla="*/ 296734 w 827678"/>
              <a:gd name="connsiteY40" fmla="*/ 532754 h 675671"/>
              <a:gd name="connsiteX41" fmla="*/ 315548 w 827678"/>
              <a:gd name="connsiteY41" fmla="*/ 366267 h 675671"/>
              <a:gd name="connsiteX42" fmla="*/ 406694 w 827678"/>
              <a:gd name="connsiteY42" fmla="*/ 213775 h 675671"/>
              <a:gd name="connsiteX43" fmla="*/ 440976 w 827678"/>
              <a:gd name="connsiteY43" fmla="*/ 182692 h 675671"/>
              <a:gd name="connsiteX44" fmla="*/ 458885 w 827678"/>
              <a:gd name="connsiteY44" fmla="*/ 167813 h 675671"/>
              <a:gd name="connsiteX45" fmla="*/ 478373 w 827678"/>
              <a:gd name="connsiteY45" fmla="*/ 155375 h 675671"/>
              <a:gd name="connsiteX46" fmla="*/ 518422 w 827678"/>
              <a:gd name="connsiteY46" fmla="*/ 131173 h 675671"/>
              <a:gd name="connsiteX47" fmla="*/ 560912 w 827678"/>
              <a:gd name="connsiteY47" fmla="*/ 112086 h 675671"/>
              <a:gd name="connsiteX48" fmla="*/ 604496 w 827678"/>
              <a:gd name="connsiteY48" fmla="*/ 96323 h 675671"/>
              <a:gd name="connsiteX49" fmla="*/ 648964 w 827678"/>
              <a:gd name="connsiteY49" fmla="*/ 83001 h 675671"/>
              <a:gd name="connsiteX50" fmla="*/ 650732 w 827678"/>
              <a:gd name="connsiteY50" fmla="*/ 82560 h 67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827678" h="675671">
                <a:moveTo>
                  <a:pt x="187216" y="77972"/>
                </a:moveTo>
                <a:lnTo>
                  <a:pt x="403033" y="77972"/>
                </a:lnTo>
                <a:lnTo>
                  <a:pt x="403033" y="199997"/>
                </a:lnTo>
                <a:lnTo>
                  <a:pt x="397561" y="204958"/>
                </a:lnTo>
                <a:cubicBezTo>
                  <a:pt x="354545" y="249152"/>
                  <a:pt x="321988" y="303617"/>
                  <a:pt x="303447" y="362396"/>
                </a:cubicBezTo>
                <a:cubicBezTo>
                  <a:pt x="285622" y="417975"/>
                  <a:pt x="279098" y="475660"/>
                  <a:pt x="284086" y="533807"/>
                </a:cubicBezTo>
                <a:lnTo>
                  <a:pt x="292146" y="627857"/>
                </a:lnTo>
                <a:lnTo>
                  <a:pt x="292167" y="627857"/>
                </a:lnTo>
                <a:lnTo>
                  <a:pt x="309108" y="535007"/>
                </a:lnTo>
                <a:cubicBezTo>
                  <a:pt x="318473" y="483741"/>
                  <a:pt x="337645" y="435653"/>
                  <a:pt x="366182" y="391922"/>
                </a:cubicBezTo>
                <a:cubicBezTo>
                  <a:pt x="391920" y="351663"/>
                  <a:pt x="427381" y="317696"/>
                  <a:pt x="468735" y="293705"/>
                </a:cubicBezTo>
                <a:cubicBezTo>
                  <a:pt x="478500" y="288023"/>
                  <a:pt x="488749" y="282993"/>
                  <a:pt x="499208" y="278742"/>
                </a:cubicBezTo>
                <a:lnTo>
                  <a:pt x="499713" y="278531"/>
                </a:lnTo>
                <a:cubicBezTo>
                  <a:pt x="501565" y="277689"/>
                  <a:pt x="503396" y="276806"/>
                  <a:pt x="505206" y="275943"/>
                </a:cubicBezTo>
                <a:cubicBezTo>
                  <a:pt x="508405" y="274406"/>
                  <a:pt x="511456" y="272954"/>
                  <a:pt x="514550" y="271692"/>
                </a:cubicBezTo>
                <a:lnTo>
                  <a:pt x="529037" y="267545"/>
                </a:lnTo>
                <a:lnTo>
                  <a:pt x="590249" y="267545"/>
                </a:lnTo>
                <a:lnTo>
                  <a:pt x="590249" y="486077"/>
                </a:lnTo>
                <a:lnTo>
                  <a:pt x="403033" y="486077"/>
                </a:lnTo>
                <a:lnTo>
                  <a:pt x="403033" y="675671"/>
                </a:lnTo>
                <a:lnTo>
                  <a:pt x="187216" y="675671"/>
                </a:lnTo>
                <a:lnTo>
                  <a:pt x="187216" y="486077"/>
                </a:lnTo>
                <a:lnTo>
                  <a:pt x="0" y="486077"/>
                </a:lnTo>
                <a:lnTo>
                  <a:pt x="0" y="267545"/>
                </a:lnTo>
                <a:lnTo>
                  <a:pt x="187216" y="267545"/>
                </a:lnTo>
                <a:close/>
                <a:moveTo>
                  <a:pt x="650732" y="0"/>
                </a:moveTo>
                <a:lnTo>
                  <a:pt x="827678" y="155375"/>
                </a:lnTo>
                <a:lnTo>
                  <a:pt x="827615" y="155396"/>
                </a:lnTo>
                <a:lnTo>
                  <a:pt x="739121" y="233094"/>
                </a:lnTo>
                <a:lnTo>
                  <a:pt x="727841" y="243091"/>
                </a:lnTo>
                <a:lnTo>
                  <a:pt x="650648" y="310793"/>
                </a:lnTo>
                <a:lnTo>
                  <a:pt x="650648" y="237535"/>
                </a:lnTo>
                <a:lnTo>
                  <a:pt x="631875" y="237977"/>
                </a:lnTo>
                <a:cubicBezTo>
                  <a:pt x="620027" y="237661"/>
                  <a:pt x="608179" y="238482"/>
                  <a:pt x="596478" y="240418"/>
                </a:cubicBezTo>
                <a:lnTo>
                  <a:pt x="561311" y="245532"/>
                </a:lnTo>
                <a:cubicBezTo>
                  <a:pt x="549863" y="248015"/>
                  <a:pt x="538562" y="251130"/>
                  <a:pt x="527471" y="254855"/>
                </a:cubicBezTo>
                <a:lnTo>
                  <a:pt x="510446" y="259737"/>
                </a:lnTo>
                <a:cubicBezTo>
                  <a:pt x="504911" y="261947"/>
                  <a:pt x="499797" y="264620"/>
                  <a:pt x="494473" y="267061"/>
                </a:cubicBezTo>
                <a:cubicBezTo>
                  <a:pt x="483424" y="271544"/>
                  <a:pt x="472691" y="276826"/>
                  <a:pt x="462400" y="282824"/>
                </a:cubicBezTo>
                <a:cubicBezTo>
                  <a:pt x="419131" y="307909"/>
                  <a:pt x="382513" y="343012"/>
                  <a:pt x="355576" y="385145"/>
                </a:cubicBezTo>
                <a:cubicBezTo>
                  <a:pt x="326344" y="429949"/>
                  <a:pt x="306330" y="480121"/>
                  <a:pt x="296734" y="532754"/>
                </a:cubicBezTo>
                <a:cubicBezTo>
                  <a:pt x="291914" y="476564"/>
                  <a:pt x="298312" y="419974"/>
                  <a:pt x="315548" y="366267"/>
                </a:cubicBezTo>
                <a:cubicBezTo>
                  <a:pt x="333626" y="309025"/>
                  <a:pt x="364835" y="256791"/>
                  <a:pt x="406694" y="213775"/>
                </a:cubicBezTo>
                <a:cubicBezTo>
                  <a:pt x="417385" y="202621"/>
                  <a:pt x="428833" y="192246"/>
                  <a:pt x="440976" y="182692"/>
                </a:cubicBezTo>
                <a:cubicBezTo>
                  <a:pt x="446721" y="177809"/>
                  <a:pt x="452698" y="172485"/>
                  <a:pt x="458885" y="167813"/>
                </a:cubicBezTo>
                <a:lnTo>
                  <a:pt x="478373" y="155375"/>
                </a:lnTo>
                <a:cubicBezTo>
                  <a:pt x="491695" y="147378"/>
                  <a:pt x="504700" y="137845"/>
                  <a:pt x="518422" y="131173"/>
                </a:cubicBezTo>
                <a:lnTo>
                  <a:pt x="560912" y="112086"/>
                </a:lnTo>
                <a:cubicBezTo>
                  <a:pt x="574928" y="105541"/>
                  <a:pt x="589533" y="100258"/>
                  <a:pt x="604496" y="96323"/>
                </a:cubicBezTo>
                <a:lnTo>
                  <a:pt x="648964" y="83001"/>
                </a:lnTo>
                <a:cubicBezTo>
                  <a:pt x="649637" y="82770"/>
                  <a:pt x="650079" y="82770"/>
                  <a:pt x="650732" y="82560"/>
                </a:cubicBez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ICON: Blood Pressure">
            <a:extLst>
              <a:ext uri="{FF2B5EF4-FFF2-40B4-BE49-F238E27FC236}">
                <a16:creationId xmlns:a16="http://schemas.microsoft.com/office/drawing/2014/main" id="{D99D7DFE-EF9F-0240-C1EE-039C057EF220}"/>
              </a:ext>
            </a:extLst>
          </p:cNvPr>
          <p:cNvSpPr>
            <a:spLocks noChangeAspect="1"/>
          </p:cNvSpPr>
          <p:nvPr/>
        </p:nvSpPr>
        <p:spPr>
          <a:xfrm>
            <a:off x="197136" y="1692562"/>
            <a:ext cx="176814" cy="144000"/>
          </a:xfrm>
          <a:custGeom>
            <a:avLst/>
            <a:gdLst>
              <a:gd name="connsiteX0" fmla="*/ 442951 w 676384"/>
              <a:gd name="connsiteY0" fmla="*/ 146561 h 550856"/>
              <a:gd name="connsiteX1" fmla="*/ 461480 w 676384"/>
              <a:gd name="connsiteY1" fmla="*/ 165090 h 550856"/>
              <a:gd name="connsiteX2" fmla="*/ 461517 w 676384"/>
              <a:gd name="connsiteY2" fmla="*/ 178671 h 550856"/>
              <a:gd name="connsiteX3" fmla="*/ 469293 w 676384"/>
              <a:gd name="connsiteY3" fmla="*/ 197348 h 550856"/>
              <a:gd name="connsiteX4" fmla="*/ 442951 w 676384"/>
              <a:gd name="connsiteY4" fmla="*/ 223691 h 550856"/>
              <a:gd name="connsiteX5" fmla="*/ 416608 w 676384"/>
              <a:gd name="connsiteY5" fmla="*/ 197348 h 550856"/>
              <a:gd name="connsiteX6" fmla="*/ 424384 w 676384"/>
              <a:gd name="connsiteY6" fmla="*/ 178671 h 550856"/>
              <a:gd name="connsiteX7" fmla="*/ 424422 w 676384"/>
              <a:gd name="connsiteY7" fmla="*/ 165090 h 550856"/>
              <a:gd name="connsiteX8" fmla="*/ 442951 w 676384"/>
              <a:gd name="connsiteY8" fmla="*/ 146561 h 550856"/>
              <a:gd name="connsiteX9" fmla="*/ 59531 w 676384"/>
              <a:gd name="connsiteY9" fmla="*/ 0 h 550856"/>
              <a:gd name="connsiteX10" fmla="*/ 59531 w 676384"/>
              <a:gd name="connsiteY10" fmla="*/ 37 h 550856"/>
              <a:gd name="connsiteX11" fmla="*/ 59494 w 676384"/>
              <a:gd name="connsiteY11" fmla="*/ 37 h 550856"/>
              <a:gd name="connsiteX12" fmla="*/ 0 w 676384"/>
              <a:gd name="connsiteY12" fmla="*/ 59568 h 550856"/>
              <a:gd name="connsiteX13" fmla="*/ 37 w 676384"/>
              <a:gd name="connsiteY13" fmla="*/ 264137 h 550856"/>
              <a:gd name="connsiteX14" fmla="*/ 59643 w 676384"/>
              <a:gd name="connsiteY14" fmla="*/ 323594 h 550856"/>
              <a:gd name="connsiteX15" fmla="*/ 60312 w 676384"/>
              <a:gd name="connsiteY15" fmla="*/ 323594 h 550856"/>
              <a:gd name="connsiteX16" fmla="*/ 60312 w 676384"/>
              <a:gd name="connsiteY16" fmla="*/ 169517 h 550856"/>
              <a:gd name="connsiteX17" fmla="*/ 94803 w 676384"/>
              <a:gd name="connsiteY17" fmla="*/ 135064 h 550856"/>
              <a:gd name="connsiteX18" fmla="*/ 209256 w 676384"/>
              <a:gd name="connsiteY18" fmla="*/ 135138 h 550856"/>
              <a:gd name="connsiteX19" fmla="*/ 209256 w 676384"/>
              <a:gd name="connsiteY19" fmla="*/ 100684 h 550856"/>
              <a:gd name="connsiteX20" fmla="*/ 190727 w 676384"/>
              <a:gd name="connsiteY20" fmla="*/ 82155 h 550856"/>
              <a:gd name="connsiteX21" fmla="*/ 59567 w 676384"/>
              <a:gd name="connsiteY21" fmla="*/ 82155 h 550856"/>
              <a:gd name="connsiteX22" fmla="*/ 37020 w 676384"/>
              <a:gd name="connsiteY22" fmla="*/ 59607 h 550856"/>
              <a:gd name="connsiteX23" fmla="*/ 59567 w 676384"/>
              <a:gd name="connsiteY23" fmla="*/ 37023 h 550856"/>
              <a:gd name="connsiteX24" fmla="*/ 239057 w 676384"/>
              <a:gd name="connsiteY24" fmla="*/ 36986 h 550856"/>
              <a:gd name="connsiteX25" fmla="*/ 296058 w 676384"/>
              <a:gd name="connsiteY25" fmla="*/ 94024 h 550856"/>
              <a:gd name="connsiteX26" fmla="*/ 295947 w 676384"/>
              <a:gd name="connsiteY26" fmla="*/ 97745 h 550856"/>
              <a:gd name="connsiteX27" fmla="*/ 239019 w 676384"/>
              <a:gd name="connsiteY27" fmla="*/ 151026 h 550856"/>
              <a:gd name="connsiteX28" fmla="*/ 94801 w 676384"/>
              <a:gd name="connsiteY28" fmla="*/ 151026 h 550856"/>
              <a:gd name="connsiteX29" fmla="*/ 76272 w 676384"/>
              <a:gd name="connsiteY29" fmla="*/ 169517 h 550856"/>
              <a:gd name="connsiteX30" fmla="*/ 76272 w 676384"/>
              <a:gd name="connsiteY30" fmla="*/ 370362 h 550856"/>
              <a:gd name="connsiteX31" fmla="*/ 94801 w 676384"/>
              <a:gd name="connsiteY31" fmla="*/ 388853 h 550856"/>
              <a:gd name="connsiteX32" fmla="*/ 239019 w 676384"/>
              <a:gd name="connsiteY32" fmla="*/ 388853 h 550856"/>
              <a:gd name="connsiteX33" fmla="*/ 333042 w 676384"/>
              <a:gd name="connsiteY33" fmla="*/ 295315 h 550856"/>
              <a:gd name="connsiteX34" fmla="*/ 333079 w 676384"/>
              <a:gd name="connsiteY34" fmla="*/ 276228 h 550856"/>
              <a:gd name="connsiteX35" fmla="*/ 307927 w 676384"/>
              <a:gd name="connsiteY35" fmla="*/ 204642 h 550856"/>
              <a:gd name="connsiteX36" fmla="*/ 332967 w 676384"/>
              <a:gd name="connsiteY36" fmla="*/ 118657 h 550856"/>
              <a:gd name="connsiteX37" fmla="*/ 333042 w 676384"/>
              <a:gd name="connsiteY37" fmla="*/ 93058 h 550856"/>
              <a:gd name="connsiteX38" fmla="*/ 239057 w 676384"/>
              <a:gd name="connsiteY38" fmla="*/ 4 h 550856"/>
              <a:gd name="connsiteX39" fmla="*/ 59529 w 676384"/>
              <a:gd name="connsiteY39" fmla="*/ 4 h 550856"/>
              <a:gd name="connsiteX40" fmla="*/ 59529 w 676384"/>
              <a:gd name="connsiteY40" fmla="*/ 41 h 550856"/>
              <a:gd name="connsiteX41" fmla="*/ 442951 w 676384"/>
              <a:gd name="connsiteY41" fmla="*/ 89223 h 550856"/>
              <a:gd name="connsiteX42" fmla="*/ 442951 w 676384"/>
              <a:gd name="connsiteY42" fmla="*/ 89260 h 550856"/>
              <a:gd name="connsiteX43" fmla="*/ 334823 w 676384"/>
              <a:gd name="connsiteY43" fmla="*/ 197349 h 550856"/>
              <a:gd name="connsiteX44" fmla="*/ 424455 w 676384"/>
              <a:gd name="connsiteY44" fmla="*/ 303915 h 550856"/>
              <a:gd name="connsiteX45" fmla="*/ 424418 w 676384"/>
              <a:gd name="connsiteY45" fmla="*/ 398310 h 550856"/>
              <a:gd name="connsiteX46" fmla="*/ 381891 w 676384"/>
              <a:gd name="connsiteY46" fmla="*/ 441619 h 550856"/>
              <a:gd name="connsiteX47" fmla="*/ 238492 w 676384"/>
              <a:gd name="connsiteY47" fmla="*/ 441582 h 550856"/>
              <a:gd name="connsiteX48" fmla="*/ 238492 w 676384"/>
              <a:gd name="connsiteY48" fmla="*/ 441619 h 550856"/>
              <a:gd name="connsiteX49" fmla="*/ 227999 w 676384"/>
              <a:gd name="connsiteY49" fmla="*/ 433991 h 550856"/>
              <a:gd name="connsiteX50" fmla="*/ 227962 w 676384"/>
              <a:gd name="connsiteY50" fmla="*/ 431313 h 550856"/>
              <a:gd name="connsiteX51" fmla="*/ 209433 w 676384"/>
              <a:gd name="connsiteY51" fmla="*/ 412784 h 550856"/>
              <a:gd name="connsiteX52" fmla="*/ 190941 w 676384"/>
              <a:gd name="connsiteY52" fmla="*/ 431313 h 550856"/>
              <a:gd name="connsiteX53" fmla="*/ 190941 w 676384"/>
              <a:gd name="connsiteY53" fmla="*/ 439870 h 550856"/>
              <a:gd name="connsiteX54" fmla="*/ 238566 w 676384"/>
              <a:gd name="connsiteY54" fmla="*/ 478640 h 550856"/>
              <a:gd name="connsiteX55" fmla="*/ 238938 w 676384"/>
              <a:gd name="connsiteY55" fmla="*/ 478640 h 550856"/>
              <a:gd name="connsiteX56" fmla="*/ 381813 w 676384"/>
              <a:gd name="connsiteY56" fmla="*/ 478640 h 550856"/>
              <a:gd name="connsiteX57" fmla="*/ 461436 w 676384"/>
              <a:gd name="connsiteY57" fmla="*/ 398496 h 550856"/>
              <a:gd name="connsiteX58" fmla="*/ 461399 w 676384"/>
              <a:gd name="connsiteY58" fmla="*/ 303915 h 550856"/>
              <a:gd name="connsiteX59" fmla="*/ 551068 w 676384"/>
              <a:gd name="connsiteY59" fmla="*/ 197349 h 550856"/>
              <a:gd name="connsiteX60" fmla="*/ 442940 w 676384"/>
              <a:gd name="connsiteY60" fmla="*/ 89222 h 550856"/>
              <a:gd name="connsiteX61" fmla="*/ 442940 w 676384"/>
              <a:gd name="connsiteY61" fmla="*/ 89259 h 550856"/>
              <a:gd name="connsiteX62" fmla="*/ 598103 w 676384"/>
              <a:gd name="connsiteY62" fmla="*/ 272169 h 550856"/>
              <a:gd name="connsiteX63" fmla="*/ 519819 w 676384"/>
              <a:gd name="connsiteY63" fmla="*/ 377135 h 550856"/>
              <a:gd name="connsiteX64" fmla="*/ 579128 w 676384"/>
              <a:gd name="connsiteY64" fmla="*/ 479233 h 550856"/>
              <a:gd name="connsiteX65" fmla="*/ 579239 w 676384"/>
              <a:gd name="connsiteY65" fmla="*/ 479270 h 550856"/>
              <a:gd name="connsiteX66" fmla="*/ 537604 w 676384"/>
              <a:gd name="connsiteY66" fmla="*/ 513836 h 550856"/>
              <a:gd name="connsiteX67" fmla="*/ 184617 w 676384"/>
              <a:gd name="connsiteY67" fmla="*/ 513799 h 550856"/>
              <a:gd name="connsiteX68" fmla="*/ 142090 w 676384"/>
              <a:gd name="connsiteY68" fmla="*/ 470526 h 550856"/>
              <a:gd name="connsiteX69" fmla="*/ 142090 w 676384"/>
              <a:gd name="connsiteY69" fmla="*/ 431310 h 550856"/>
              <a:gd name="connsiteX70" fmla="*/ 123598 w 676384"/>
              <a:gd name="connsiteY70" fmla="*/ 412781 h 550856"/>
              <a:gd name="connsiteX71" fmla="*/ 123598 w 676384"/>
              <a:gd name="connsiteY71" fmla="*/ 412818 h 550856"/>
              <a:gd name="connsiteX72" fmla="*/ 123524 w 676384"/>
              <a:gd name="connsiteY72" fmla="*/ 412818 h 550856"/>
              <a:gd name="connsiteX73" fmla="*/ 105069 w 676384"/>
              <a:gd name="connsiteY73" fmla="*/ 431310 h 550856"/>
              <a:gd name="connsiteX74" fmla="*/ 105069 w 676384"/>
              <a:gd name="connsiteY74" fmla="*/ 470675 h 550856"/>
              <a:gd name="connsiteX75" fmla="*/ 184693 w 676384"/>
              <a:gd name="connsiteY75" fmla="*/ 550856 h 550856"/>
              <a:gd name="connsiteX76" fmla="*/ 537565 w 676384"/>
              <a:gd name="connsiteY76" fmla="*/ 550856 h 550856"/>
              <a:gd name="connsiteX77" fmla="*/ 616705 w 676384"/>
              <a:gd name="connsiteY77" fmla="*/ 479382 h 550856"/>
              <a:gd name="connsiteX78" fmla="*/ 616742 w 676384"/>
              <a:gd name="connsiteY78" fmla="*/ 479345 h 550856"/>
              <a:gd name="connsiteX79" fmla="*/ 676385 w 676384"/>
              <a:gd name="connsiteY79" fmla="*/ 377141 h 550856"/>
              <a:gd name="connsiteX80" fmla="*/ 598100 w 676384"/>
              <a:gd name="connsiteY80" fmla="*/ 272176 h 550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76384" h="550856">
                <a:moveTo>
                  <a:pt x="442951" y="146561"/>
                </a:moveTo>
                <a:cubicBezTo>
                  <a:pt x="453182" y="146561"/>
                  <a:pt x="461480" y="154858"/>
                  <a:pt x="461480" y="165090"/>
                </a:cubicBezTo>
                <a:lnTo>
                  <a:pt x="461517" y="178671"/>
                </a:lnTo>
                <a:cubicBezTo>
                  <a:pt x="466316" y="183433"/>
                  <a:pt x="469293" y="190056"/>
                  <a:pt x="469293" y="197348"/>
                </a:cubicBezTo>
                <a:cubicBezTo>
                  <a:pt x="469293" y="211896"/>
                  <a:pt x="457498" y="223691"/>
                  <a:pt x="442951" y="223691"/>
                </a:cubicBezTo>
                <a:cubicBezTo>
                  <a:pt x="428403" y="223691"/>
                  <a:pt x="416608" y="211896"/>
                  <a:pt x="416608" y="197348"/>
                </a:cubicBezTo>
                <a:cubicBezTo>
                  <a:pt x="416608" y="190056"/>
                  <a:pt x="419585" y="183433"/>
                  <a:pt x="424384" y="178671"/>
                </a:cubicBezTo>
                <a:lnTo>
                  <a:pt x="424422" y="165090"/>
                </a:lnTo>
                <a:cubicBezTo>
                  <a:pt x="424422" y="154858"/>
                  <a:pt x="432719" y="146561"/>
                  <a:pt x="442951" y="146561"/>
                </a:cubicBezTo>
                <a:close/>
                <a:moveTo>
                  <a:pt x="59531" y="0"/>
                </a:moveTo>
                <a:lnTo>
                  <a:pt x="59531" y="37"/>
                </a:lnTo>
                <a:lnTo>
                  <a:pt x="59494" y="37"/>
                </a:lnTo>
                <a:cubicBezTo>
                  <a:pt x="26603" y="37"/>
                  <a:pt x="0" y="26678"/>
                  <a:pt x="0" y="59568"/>
                </a:cubicBezTo>
                <a:lnTo>
                  <a:pt x="37" y="264137"/>
                </a:lnTo>
                <a:cubicBezTo>
                  <a:pt x="111" y="296990"/>
                  <a:pt x="26752" y="323594"/>
                  <a:pt x="59643" y="323594"/>
                </a:cubicBezTo>
                <a:lnTo>
                  <a:pt x="60312" y="323594"/>
                </a:lnTo>
                <a:lnTo>
                  <a:pt x="60312" y="169517"/>
                </a:lnTo>
                <a:cubicBezTo>
                  <a:pt x="60312" y="150505"/>
                  <a:pt x="75753" y="135064"/>
                  <a:pt x="94803" y="135064"/>
                </a:cubicBezTo>
                <a:lnTo>
                  <a:pt x="209256" y="135138"/>
                </a:lnTo>
                <a:lnTo>
                  <a:pt x="209256" y="100684"/>
                </a:lnTo>
                <a:cubicBezTo>
                  <a:pt x="209256" y="90452"/>
                  <a:pt x="200958" y="82155"/>
                  <a:pt x="190727" y="82155"/>
                </a:cubicBezTo>
                <a:lnTo>
                  <a:pt x="59567" y="82155"/>
                </a:lnTo>
                <a:cubicBezTo>
                  <a:pt x="47103" y="82155"/>
                  <a:pt x="37020" y="72072"/>
                  <a:pt x="37020" y="59607"/>
                </a:cubicBezTo>
                <a:cubicBezTo>
                  <a:pt x="37020" y="47143"/>
                  <a:pt x="47140" y="37023"/>
                  <a:pt x="59567" y="37023"/>
                </a:cubicBezTo>
                <a:lnTo>
                  <a:pt x="239057" y="36986"/>
                </a:lnTo>
                <a:cubicBezTo>
                  <a:pt x="270534" y="36986"/>
                  <a:pt x="296058" y="62510"/>
                  <a:pt x="296058" y="94024"/>
                </a:cubicBezTo>
                <a:cubicBezTo>
                  <a:pt x="296058" y="94247"/>
                  <a:pt x="295947" y="97745"/>
                  <a:pt x="295947" y="97745"/>
                </a:cubicBezTo>
                <a:cubicBezTo>
                  <a:pt x="294942" y="127101"/>
                  <a:pt x="269269" y="151026"/>
                  <a:pt x="239019" y="151026"/>
                </a:cubicBezTo>
                <a:lnTo>
                  <a:pt x="94801" y="151026"/>
                </a:lnTo>
                <a:cubicBezTo>
                  <a:pt x="84570" y="151026"/>
                  <a:pt x="76272" y="159323"/>
                  <a:pt x="76272" y="169517"/>
                </a:cubicBezTo>
                <a:lnTo>
                  <a:pt x="76272" y="370362"/>
                </a:lnTo>
                <a:cubicBezTo>
                  <a:pt x="76272" y="380593"/>
                  <a:pt x="84570" y="388853"/>
                  <a:pt x="94801" y="388853"/>
                </a:cubicBezTo>
                <a:lnTo>
                  <a:pt x="239019" y="388853"/>
                </a:lnTo>
                <a:cubicBezTo>
                  <a:pt x="290812" y="388853"/>
                  <a:pt x="332819" y="347033"/>
                  <a:pt x="333042" y="295315"/>
                </a:cubicBezTo>
                <a:lnTo>
                  <a:pt x="333079" y="276228"/>
                </a:lnTo>
                <a:cubicBezTo>
                  <a:pt x="318531" y="255950"/>
                  <a:pt x="309378" y="231394"/>
                  <a:pt x="307927" y="204642"/>
                </a:cubicBezTo>
                <a:cubicBezTo>
                  <a:pt x="306215" y="172718"/>
                  <a:pt x="315703" y="142766"/>
                  <a:pt x="332967" y="118657"/>
                </a:cubicBezTo>
                <a:lnTo>
                  <a:pt x="333042" y="93058"/>
                </a:lnTo>
                <a:cubicBezTo>
                  <a:pt x="332558" y="41526"/>
                  <a:pt x="290663" y="4"/>
                  <a:pt x="239057" y="4"/>
                </a:cubicBezTo>
                <a:lnTo>
                  <a:pt x="59529" y="4"/>
                </a:lnTo>
                <a:lnTo>
                  <a:pt x="59529" y="41"/>
                </a:lnTo>
                <a:close/>
                <a:moveTo>
                  <a:pt x="442951" y="89223"/>
                </a:moveTo>
                <a:lnTo>
                  <a:pt x="442951" y="89260"/>
                </a:lnTo>
                <a:cubicBezTo>
                  <a:pt x="383234" y="89223"/>
                  <a:pt x="334823" y="137629"/>
                  <a:pt x="334823" y="197349"/>
                </a:cubicBezTo>
                <a:cubicBezTo>
                  <a:pt x="334823" y="250779"/>
                  <a:pt x="373555" y="295133"/>
                  <a:pt x="424455" y="303915"/>
                </a:cubicBezTo>
                <a:lnTo>
                  <a:pt x="424418" y="398310"/>
                </a:lnTo>
                <a:cubicBezTo>
                  <a:pt x="424306" y="421937"/>
                  <a:pt x="405405" y="441098"/>
                  <a:pt x="381891" y="441619"/>
                </a:cubicBezTo>
                <a:lnTo>
                  <a:pt x="238492" y="441582"/>
                </a:lnTo>
                <a:lnTo>
                  <a:pt x="238492" y="441619"/>
                </a:lnTo>
                <a:cubicBezTo>
                  <a:pt x="233618" y="441545"/>
                  <a:pt x="228111" y="438233"/>
                  <a:pt x="227999" y="433991"/>
                </a:cubicBezTo>
                <a:lnTo>
                  <a:pt x="227962" y="431313"/>
                </a:lnTo>
                <a:cubicBezTo>
                  <a:pt x="227962" y="421081"/>
                  <a:pt x="219665" y="412784"/>
                  <a:pt x="209433" y="412784"/>
                </a:cubicBezTo>
                <a:cubicBezTo>
                  <a:pt x="199201" y="412784"/>
                  <a:pt x="190941" y="421081"/>
                  <a:pt x="190941" y="431313"/>
                </a:cubicBezTo>
                <a:lnTo>
                  <a:pt x="190941" y="439870"/>
                </a:lnTo>
                <a:cubicBezTo>
                  <a:pt x="190941" y="461785"/>
                  <a:pt x="215163" y="478640"/>
                  <a:pt x="238566" y="478640"/>
                </a:cubicBezTo>
                <a:lnTo>
                  <a:pt x="238938" y="478640"/>
                </a:lnTo>
                <a:lnTo>
                  <a:pt x="381813" y="478640"/>
                </a:lnTo>
                <a:cubicBezTo>
                  <a:pt x="425828" y="478230"/>
                  <a:pt x="461362" y="442586"/>
                  <a:pt x="461436" y="398496"/>
                </a:cubicBezTo>
                <a:lnTo>
                  <a:pt x="461399" y="303915"/>
                </a:lnTo>
                <a:cubicBezTo>
                  <a:pt x="512298" y="295134"/>
                  <a:pt x="551068" y="250784"/>
                  <a:pt x="551068" y="197349"/>
                </a:cubicBezTo>
                <a:cubicBezTo>
                  <a:pt x="551068" y="137632"/>
                  <a:pt x="502662" y="89222"/>
                  <a:pt x="442940" y="89222"/>
                </a:cubicBezTo>
                <a:lnTo>
                  <a:pt x="442940" y="89259"/>
                </a:lnTo>
                <a:close/>
                <a:moveTo>
                  <a:pt x="598103" y="272169"/>
                </a:moveTo>
                <a:cubicBezTo>
                  <a:pt x="549176" y="272169"/>
                  <a:pt x="519819" y="326007"/>
                  <a:pt x="519819" y="377135"/>
                </a:cubicBezTo>
                <a:cubicBezTo>
                  <a:pt x="519819" y="421336"/>
                  <a:pt x="541586" y="467511"/>
                  <a:pt x="579128" y="479233"/>
                </a:cubicBezTo>
                <a:lnTo>
                  <a:pt x="579239" y="479270"/>
                </a:lnTo>
                <a:cubicBezTo>
                  <a:pt x="575183" y="498693"/>
                  <a:pt x="558143" y="513389"/>
                  <a:pt x="537604" y="513836"/>
                </a:cubicBezTo>
                <a:lnTo>
                  <a:pt x="184617" y="513799"/>
                </a:lnTo>
                <a:cubicBezTo>
                  <a:pt x="161102" y="513315"/>
                  <a:pt x="142164" y="494116"/>
                  <a:pt x="142090" y="470526"/>
                </a:cubicBezTo>
                <a:lnTo>
                  <a:pt x="142090" y="431310"/>
                </a:lnTo>
                <a:cubicBezTo>
                  <a:pt x="142090" y="421078"/>
                  <a:pt x="133793" y="412781"/>
                  <a:pt x="123598" y="412781"/>
                </a:cubicBezTo>
                <a:lnTo>
                  <a:pt x="123598" y="412818"/>
                </a:lnTo>
                <a:lnTo>
                  <a:pt x="123524" y="412818"/>
                </a:lnTo>
                <a:cubicBezTo>
                  <a:pt x="113329" y="412818"/>
                  <a:pt x="105069" y="421115"/>
                  <a:pt x="105069" y="431310"/>
                </a:cubicBezTo>
                <a:lnTo>
                  <a:pt x="105069" y="470675"/>
                </a:lnTo>
                <a:cubicBezTo>
                  <a:pt x="105144" y="514802"/>
                  <a:pt x="140677" y="550410"/>
                  <a:pt x="184693" y="550856"/>
                </a:cubicBezTo>
                <a:lnTo>
                  <a:pt x="537565" y="550856"/>
                </a:lnTo>
                <a:cubicBezTo>
                  <a:pt x="578642" y="550447"/>
                  <a:pt x="612315" y="519379"/>
                  <a:pt x="616705" y="479382"/>
                </a:cubicBezTo>
                <a:lnTo>
                  <a:pt x="616742" y="479345"/>
                </a:lnTo>
                <a:cubicBezTo>
                  <a:pt x="654469" y="467736"/>
                  <a:pt x="676385" y="421451"/>
                  <a:pt x="676385" y="377141"/>
                </a:cubicBezTo>
                <a:cubicBezTo>
                  <a:pt x="676385" y="326019"/>
                  <a:pt x="647066" y="272176"/>
                  <a:pt x="598100" y="2721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8" name="ICON: Long Term Condition">
            <a:extLst>
              <a:ext uri="{FF2B5EF4-FFF2-40B4-BE49-F238E27FC236}">
                <a16:creationId xmlns:a16="http://schemas.microsoft.com/office/drawing/2014/main" id="{20E26838-0B96-2E91-A921-E71A32207DE7}"/>
              </a:ext>
            </a:extLst>
          </p:cNvPr>
          <p:cNvSpPr>
            <a:spLocks noChangeAspect="1"/>
          </p:cNvSpPr>
          <p:nvPr/>
        </p:nvSpPr>
        <p:spPr>
          <a:xfrm>
            <a:off x="186498" y="1896366"/>
            <a:ext cx="198090" cy="144000"/>
          </a:xfrm>
          <a:custGeom>
            <a:avLst/>
            <a:gdLst>
              <a:gd name="connsiteX0" fmla="*/ 369997 w 974237"/>
              <a:gd name="connsiteY0" fmla="*/ 556231 h 708211"/>
              <a:gd name="connsiteX1" fmla="*/ 415534 w 974237"/>
              <a:gd name="connsiteY1" fmla="*/ 556231 h 708211"/>
              <a:gd name="connsiteX2" fmla="*/ 438303 w 974237"/>
              <a:gd name="connsiteY2" fmla="*/ 579000 h 708211"/>
              <a:gd name="connsiteX3" fmla="*/ 438303 w 974237"/>
              <a:gd name="connsiteY3" fmla="*/ 624538 h 708211"/>
              <a:gd name="connsiteX4" fmla="*/ 415534 w 974237"/>
              <a:gd name="connsiteY4" fmla="*/ 647307 h 708211"/>
              <a:gd name="connsiteX5" fmla="*/ 369997 w 974237"/>
              <a:gd name="connsiteY5" fmla="*/ 647307 h 708211"/>
              <a:gd name="connsiteX6" fmla="*/ 347228 w 974237"/>
              <a:gd name="connsiteY6" fmla="*/ 624538 h 708211"/>
              <a:gd name="connsiteX7" fmla="*/ 347228 w 974237"/>
              <a:gd name="connsiteY7" fmla="*/ 579000 h 708211"/>
              <a:gd name="connsiteX8" fmla="*/ 369997 w 974237"/>
              <a:gd name="connsiteY8" fmla="*/ 556231 h 708211"/>
              <a:gd name="connsiteX9" fmla="*/ 222002 w 974237"/>
              <a:gd name="connsiteY9" fmla="*/ 556231 h 708211"/>
              <a:gd name="connsiteX10" fmla="*/ 267540 w 974237"/>
              <a:gd name="connsiteY10" fmla="*/ 556231 h 708211"/>
              <a:gd name="connsiteX11" fmla="*/ 290309 w 974237"/>
              <a:gd name="connsiteY11" fmla="*/ 579000 h 708211"/>
              <a:gd name="connsiteX12" fmla="*/ 290309 w 974237"/>
              <a:gd name="connsiteY12" fmla="*/ 624538 h 708211"/>
              <a:gd name="connsiteX13" fmla="*/ 267540 w 974237"/>
              <a:gd name="connsiteY13" fmla="*/ 647307 h 708211"/>
              <a:gd name="connsiteX14" fmla="*/ 222002 w 974237"/>
              <a:gd name="connsiteY14" fmla="*/ 647307 h 708211"/>
              <a:gd name="connsiteX15" fmla="*/ 199233 w 974237"/>
              <a:gd name="connsiteY15" fmla="*/ 624538 h 708211"/>
              <a:gd name="connsiteX16" fmla="*/ 199233 w 974237"/>
              <a:gd name="connsiteY16" fmla="*/ 579000 h 708211"/>
              <a:gd name="connsiteX17" fmla="*/ 222002 w 974237"/>
              <a:gd name="connsiteY17" fmla="*/ 556231 h 708211"/>
              <a:gd name="connsiteX18" fmla="*/ 74001 w 974237"/>
              <a:gd name="connsiteY18" fmla="*/ 556231 h 708211"/>
              <a:gd name="connsiteX19" fmla="*/ 119539 w 974237"/>
              <a:gd name="connsiteY19" fmla="*/ 556231 h 708211"/>
              <a:gd name="connsiteX20" fmla="*/ 142308 w 974237"/>
              <a:gd name="connsiteY20" fmla="*/ 579000 h 708211"/>
              <a:gd name="connsiteX21" fmla="*/ 142308 w 974237"/>
              <a:gd name="connsiteY21" fmla="*/ 624538 h 708211"/>
              <a:gd name="connsiteX22" fmla="*/ 119539 w 974237"/>
              <a:gd name="connsiteY22" fmla="*/ 647307 h 708211"/>
              <a:gd name="connsiteX23" fmla="*/ 74001 w 974237"/>
              <a:gd name="connsiteY23" fmla="*/ 647307 h 708211"/>
              <a:gd name="connsiteX24" fmla="*/ 51232 w 974237"/>
              <a:gd name="connsiteY24" fmla="*/ 624538 h 708211"/>
              <a:gd name="connsiteX25" fmla="*/ 51232 w 974237"/>
              <a:gd name="connsiteY25" fmla="*/ 579000 h 708211"/>
              <a:gd name="connsiteX26" fmla="*/ 74001 w 974237"/>
              <a:gd name="connsiteY26" fmla="*/ 556231 h 708211"/>
              <a:gd name="connsiteX27" fmla="*/ 517998 w 974237"/>
              <a:gd name="connsiteY27" fmla="*/ 442386 h 708211"/>
              <a:gd name="connsiteX28" fmla="*/ 563536 w 974237"/>
              <a:gd name="connsiteY28" fmla="*/ 442386 h 708211"/>
              <a:gd name="connsiteX29" fmla="*/ 586305 w 974237"/>
              <a:gd name="connsiteY29" fmla="*/ 465155 h 708211"/>
              <a:gd name="connsiteX30" fmla="*/ 586305 w 974237"/>
              <a:gd name="connsiteY30" fmla="*/ 510693 h 708211"/>
              <a:gd name="connsiteX31" fmla="*/ 563536 w 974237"/>
              <a:gd name="connsiteY31" fmla="*/ 533462 h 708211"/>
              <a:gd name="connsiteX32" fmla="*/ 517998 w 974237"/>
              <a:gd name="connsiteY32" fmla="*/ 533462 h 708211"/>
              <a:gd name="connsiteX33" fmla="*/ 495229 w 974237"/>
              <a:gd name="connsiteY33" fmla="*/ 510693 h 708211"/>
              <a:gd name="connsiteX34" fmla="*/ 495229 w 974237"/>
              <a:gd name="connsiteY34" fmla="*/ 465155 h 708211"/>
              <a:gd name="connsiteX35" fmla="*/ 517998 w 974237"/>
              <a:gd name="connsiteY35" fmla="*/ 442386 h 708211"/>
              <a:gd name="connsiteX36" fmla="*/ 369997 w 974237"/>
              <a:gd name="connsiteY36" fmla="*/ 442386 h 708211"/>
              <a:gd name="connsiteX37" fmla="*/ 415534 w 974237"/>
              <a:gd name="connsiteY37" fmla="*/ 442386 h 708211"/>
              <a:gd name="connsiteX38" fmla="*/ 438303 w 974237"/>
              <a:gd name="connsiteY38" fmla="*/ 465155 h 708211"/>
              <a:gd name="connsiteX39" fmla="*/ 438303 w 974237"/>
              <a:gd name="connsiteY39" fmla="*/ 510693 h 708211"/>
              <a:gd name="connsiteX40" fmla="*/ 415534 w 974237"/>
              <a:gd name="connsiteY40" fmla="*/ 533462 h 708211"/>
              <a:gd name="connsiteX41" fmla="*/ 369997 w 974237"/>
              <a:gd name="connsiteY41" fmla="*/ 533462 h 708211"/>
              <a:gd name="connsiteX42" fmla="*/ 347228 w 974237"/>
              <a:gd name="connsiteY42" fmla="*/ 510693 h 708211"/>
              <a:gd name="connsiteX43" fmla="*/ 347228 w 974237"/>
              <a:gd name="connsiteY43" fmla="*/ 465155 h 708211"/>
              <a:gd name="connsiteX44" fmla="*/ 369997 w 974237"/>
              <a:gd name="connsiteY44" fmla="*/ 442386 h 708211"/>
              <a:gd name="connsiteX45" fmla="*/ 222002 w 974237"/>
              <a:gd name="connsiteY45" fmla="*/ 442386 h 708211"/>
              <a:gd name="connsiteX46" fmla="*/ 267540 w 974237"/>
              <a:gd name="connsiteY46" fmla="*/ 442386 h 708211"/>
              <a:gd name="connsiteX47" fmla="*/ 290309 w 974237"/>
              <a:gd name="connsiteY47" fmla="*/ 465155 h 708211"/>
              <a:gd name="connsiteX48" fmla="*/ 290309 w 974237"/>
              <a:gd name="connsiteY48" fmla="*/ 510693 h 708211"/>
              <a:gd name="connsiteX49" fmla="*/ 267540 w 974237"/>
              <a:gd name="connsiteY49" fmla="*/ 533462 h 708211"/>
              <a:gd name="connsiteX50" fmla="*/ 222002 w 974237"/>
              <a:gd name="connsiteY50" fmla="*/ 533462 h 708211"/>
              <a:gd name="connsiteX51" fmla="*/ 199233 w 974237"/>
              <a:gd name="connsiteY51" fmla="*/ 510693 h 708211"/>
              <a:gd name="connsiteX52" fmla="*/ 199233 w 974237"/>
              <a:gd name="connsiteY52" fmla="*/ 465155 h 708211"/>
              <a:gd name="connsiteX53" fmla="*/ 222002 w 974237"/>
              <a:gd name="connsiteY53" fmla="*/ 442386 h 708211"/>
              <a:gd name="connsiteX54" fmla="*/ 74001 w 974237"/>
              <a:gd name="connsiteY54" fmla="*/ 442386 h 708211"/>
              <a:gd name="connsiteX55" fmla="*/ 119539 w 974237"/>
              <a:gd name="connsiteY55" fmla="*/ 442386 h 708211"/>
              <a:gd name="connsiteX56" fmla="*/ 142308 w 974237"/>
              <a:gd name="connsiteY56" fmla="*/ 465155 h 708211"/>
              <a:gd name="connsiteX57" fmla="*/ 142308 w 974237"/>
              <a:gd name="connsiteY57" fmla="*/ 510693 h 708211"/>
              <a:gd name="connsiteX58" fmla="*/ 119539 w 974237"/>
              <a:gd name="connsiteY58" fmla="*/ 533462 h 708211"/>
              <a:gd name="connsiteX59" fmla="*/ 74001 w 974237"/>
              <a:gd name="connsiteY59" fmla="*/ 533462 h 708211"/>
              <a:gd name="connsiteX60" fmla="*/ 51232 w 974237"/>
              <a:gd name="connsiteY60" fmla="*/ 510693 h 708211"/>
              <a:gd name="connsiteX61" fmla="*/ 51232 w 974237"/>
              <a:gd name="connsiteY61" fmla="*/ 465155 h 708211"/>
              <a:gd name="connsiteX62" fmla="*/ 74001 w 974237"/>
              <a:gd name="connsiteY62" fmla="*/ 442386 h 708211"/>
              <a:gd name="connsiteX63" fmla="*/ 827584 w 974237"/>
              <a:gd name="connsiteY63" fmla="*/ 336761 h 708211"/>
              <a:gd name="connsiteX64" fmla="*/ 941431 w 974237"/>
              <a:gd name="connsiteY64" fmla="*/ 412214 h 708211"/>
              <a:gd name="connsiteX65" fmla="*/ 827584 w 974237"/>
              <a:gd name="connsiteY65" fmla="*/ 487666 h 708211"/>
              <a:gd name="connsiteX66" fmla="*/ 827584 w 974237"/>
              <a:gd name="connsiteY66" fmla="*/ 449940 h 708211"/>
              <a:gd name="connsiteX67" fmla="*/ 735050 w 974237"/>
              <a:gd name="connsiteY67" fmla="*/ 449940 h 708211"/>
              <a:gd name="connsiteX68" fmla="*/ 735050 w 974237"/>
              <a:gd name="connsiteY68" fmla="*/ 374487 h 708211"/>
              <a:gd name="connsiteX69" fmla="*/ 827584 w 974237"/>
              <a:gd name="connsiteY69" fmla="*/ 374487 h 708211"/>
              <a:gd name="connsiteX70" fmla="*/ 517998 w 974237"/>
              <a:gd name="connsiteY70" fmla="*/ 328541 h 708211"/>
              <a:gd name="connsiteX71" fmla="*/ 563536 w 974237"/>
              <a:gd name="connsiteY71" fmla="*/ 328541 h 708211"/>
              <a:gd name="connsiteX72" fmla="*/ 586305 w 974237"/>
              <a:gd name="connsiteY72" fmla="*/ 351310 h 708211"/>
              <a:gd name="connsiteX73" fmla="*/ 586305 w 974237"/>
              <a:gd name="connsiteY73" fmla="*/ 396848 h 708211"/>
              <a:gd name="connsiteX74" fmla="*/ 563536 w 974237"/>
              <a:gd name="connsiteY74" fmla="*/ 419617 h 708211"/>
              <a:gd name="connsiteX75" fmla="*/ 517998 w 974237"/>
              <a:gd name="connsiteY75" fmla="*/ 419617 h 708211"/>
              <a:gd name="connsiteX76" fmla="*/ 495229 w 974237"/>
              <a:gd name="connsiteY76" fmla="*/ 396848 h 708211"/>
              <a:gd name="connsiteX77" fmla="*/ 495229 w 974237"/>
              <a:gd name="connsiteY77" fmla="*/ 351310 h 708211"/>
              <a:gd name="connsiteX78" fmla="*/ 517998 w 974237"/>
              <a:gd name="connsiteY78" fmla="*/ 328541 h 708211"/>
              <a:gd name="connsiteX79" fmla="*/ 369997 w 974237"/>
              <a:gd name="connsiteY79" fmla="*/ 328541 h 708211"/>
              <a:gd name="connsiteX80" fmla="*/ 415534 w 974237"/>
              <a:gd name="connsiteY80" fmla="*/ 328541 h 708211"/>
              <a:gd name="connsiteX81" fmla="*/ 438303 w 974237"/>
              <a:gd name="connsiteY81" fmla="*/ 351310 h 708211"/>
              <a:gd name="connsiteX82" fmla="*/ 438303 w 974237"/>
              <a:gd name="connsiteY82" fmla="*/ 396848 h 708211"/>
              <a:gd name="connsiteX83" fmla="*/ 415534 w 974237"/>
              <a:gd name="connsiteY83" fmla="*/ 419617 h 708211"/>
              <a:gd name="connsiteX84" fmla="*/ 369997 w 974237"/>
              <a:gd name="connsiteY84" fmla="*/ 419617 h 708211"/>
              <a:gd name="connsiteX85" fmla="*/ 347228 w 974237"/>
              <a:gd name="connsiteY85" fmla="*/ 396848 h 708211"/>
              <a:gd name="connsiteX86" fmla="*/ 347228 w 974237"/>
              <a:gd name="connsiteY86" fmla="*/ 351310 h 708211"/>
              <a:gd name="connsiteX87" fmla="*/ 369997 w 974237"/>
              <a:gd name="connsiteY87" fmla="*/ 328541 h 708211"/>
              <a:gd name="connsiteX88" fmla="*/ 222002 w 974237"/>
              <a:gd name="connsiteY88" fmla="*/ 328541 h 708211"/>
              <a:gd name="connsiteX89" fmla="*/ 267540 w 974237"/>
              <a:gd name="connsiteY89" fmla="*/ 328541 h 708211"/>
              <a:gd name="connsiteX90" fmla="*/ 290309 w 974237"/>
              <a:gd name="connsiteY90" fmla="*/ 351310 h 708211"/>
              <a:gd name="connsiteX91" fmla="*/ 290309 w 974237"/>
              <a:gd name="connsiteY91" fmla="*/ 396848 h 708211"/>
              <a:gd name="connsiteX92" fmla="*/ 267540 w 974237"/>
              <a:gd name="connsiteY92" fmla="*/ 419617 h 708211"/>
              <a:gd name="connsiteX93" fmla="*/ 222002 w 974237"/>
              <a:gd name="connsiteY93" fmla="*/ 419617 h 708211"/>
              <a:gd name="connsiteX94" fmla="*/ 199233 w 974237"/>
              <a:gd name="connsiteY94" fmla="*/ 396848 h 708211"/>
              <a:gd name="connsiteX95" fmla="*/ 199233 w 974237"/>
              <a:gd name="connsiteY95" fmla="*/ 351310 h 708211"/>
              <a:gd name="connsiteX96" fmla="*/ 222002 w 974237"/>
              <a:gd name="connsiteY96" fmla="*/ 328541 h 708211"/>
              <a:gd name="connsiteX97" fmla="*/ 74001 w 974237"/>
              <a:gd name="connsiteY97" fmla="*/ 328541 h 708211"/>
              <a:gd name="connsiteX98" fmla="*/ 119539 w 974237"/>
              <a:gd name="connsiteY98" fmla="*/ 328541 h 708211"/>
              <a:gd name="connsiteX99" fmla="*/ 142308 w 974237"/>
              <a:gd name="connsiteY99" fmla="*/ 351310 h 708211"/>
              <a:gd name="connsiteX100" fmla="*/ 142308 w 974237"/>
              <a:gd name="connsiteY100" fmla="*/ 396848 h 708211"/>
              <a:gd name="connsiteX101" fmla="*/ 119539 w 974237"/>
              <a:gd name="connsiteY101" fmla="*/ 419617 h 708211"/>
              <a:gd name="connsiteX102" fmla="*/ 74001 w 974237"/>
              <a:gd name="connsiteY102" fmla="*/ 419617 h 708211"/>
              <a:gd name="connsiteX103" fmla="*/ 51232 w 974237"/>
              <a:gd name="connsiteY103" fmla="*/ 396848 h 708211"/>
              <a:gd name="connsiteX104" fmla="*/ 51232 w 974237"/>
              <a:gd name="connsiteY104" fmla="*/ 351310 h 708211"/>
              <a:gd name="connsiteX105" fmla="*/ 74001 w 974237"/>
              <a:gd name="connsiteY105" fmla="*/ 328541 h 708211"/>
              <a:gd name="connsiteX106" fmla="*/ 22772 w 974237"/>
              <a:gd name="connsiteY106" fmla="*/ 298374 h 708211"/>
              <a:gd name="connsiteX107" fmla="*/ 22772 w 974237"/>
              <a:gd name="connsiteY107" fmla="*/ 674058 h 708211"/>
              <a:gd name="connsiteX108" fmla="*/ 34157 w 974237"/>
              <a:gd name="connsiteY108" fmla="*/ 685442 h 708211"/>
              <a:gd name="connsiteX109" fmla="*/ 455378 w 974237"/>
              <a:gd name="connsiteY109" fmla="*/ 685442 h 708211"/>
              <a:gd name="connsiteX110" fmla="*/ 478147 w 974237"/>
              <a:gd name="connsiteY110" fmla="*/ 662673 h 708211"/>
              <a:gd name="connsiteX111" fmla="*/ 478147 w 974237"/>
              <a:gd name="connsiteY111" fmla="*/ 605751 h 708211"/>
              <a:gd name="connsiteX112" fmla="*/ 535069 w 974237"/>
              <a:gd name="connsiteY112" fmla="*/ 548829 h 708211"/>
              <a:gd name="connsiteX113" fmla="*/ 591991 w 974237"/>
              <a:gd name="connsiteY113" fmla="*/ 548829 h 708211"/>
              <a:gd name="connsiteX114" fmla="*/ 614760 w 974237"/>
              <a:gd name="connsiteY114" fmla="*/ 526059 h 708211"/>
              <a:gd name="connsiteX115" fmla="*/ 614764 w 974237"/>
              <a:gd name="connsiteY115" fmla="*/ 298374 h 708211"/>
              <a:gd name="connsiteX116" fmla="*/ 34153 w 974237"/>
              <a:gd name="connsiteY116" fmla="*/ 161756 h 708211"/>
              <a:gd name="connsiteX117" fmla="*/ 113848 w 974237"/>
              <a:gd name="connsiteY117" fmla="*/ 161756 h 708211"/>
              <a:gd name="connsiteX118" fmla="*/ 113848 w 974237"/>
              <a:gd name="connsiteY118" fmla="*/ 195909 h 708211"/>
              <a:gd name="connsiteX119" fmla="*/ 148001 w 974237"/>
              <a:gd name="connsiteY119" fmla="*/ 230063 h 708211"/>
              <a:gd name="connsiteX120" fmla="*/ 182155 w 974237"/>
              <a:gd name="connsiteY120" fmla="*/ 195909 h 708211"/>
              <a:gd name="connsiteX121" fmla="*/ 182155 w 974237"/>
              <a:gd name="connsiteY121" fmla="*/ 161756 h 708211"/>
              <a:gd name="connsiteX122" fmla="*/ 284611 w 974237"/>
              <a:gd name="connsiteY122" fmla="*/ 161756 h 708211"/>
              <a:gd name="connsiteX123" fmla="*/ 284611 w 974237"/>
              <a:gd name="connsiteY123" fmla="*/ 195909 h 708211"/>
              <a:gd name="connsiteX124" fmla="*/ 318765 w 974237"/>
              <a:gd name="connsiteY124" fmla="*/ 230063 h 708211"/>
              <a:gd name="connsiteX125" fmla="*/ 352918 w 974237"/>
              <a:gd name="connsiteY125" fmla="*/ 195909 h 708211"/>
              <a:gd name="connsiteX126" fmla="*/ 352918 w 974237"/>
              <a:gd name="connsiteY126" fmla="*/ 161756 h 708211"/>
              <a:gd name="connsiteX127" fmla="*/ 455375 w 974237"/>
              <a:gd name="connsiteY127" fmla="*/ 161756 h 708211"/>
              <a:gd name="connsiteX128" fmla="*/ 455375 w 974237"/>
              <a:gd name="connsiteY128" fmla="*/ 195909 h 708211"/>
              <a:gd name="connsiteX129" fmla="*/ 489528 w 974237"/>
              <a:gd name="connsiteY129" fmla="*/ 230063 h 708211"/>
              <a:gd name="connsiteX130" fmla="*/ 523681 w 974237"/>
              <a:gd name="connsiteY130" fmla="*/ 195909 h 708211"/>
              <a:gd name="connsiteX131" fmla="*/ 523681 w 974237"/>
              <a:gd name="connsiteY131" fmla="*/ 161756 h 708211"/>
              <a:gd name="connsiteX132" fmla="*/ 551275 w 974237"/>
              <a:gd name="connsiteY132" fmla="*/ 161756 h 708211"/>
              <a:gd name="connsiteX133" fmla="*/ 551275 w 974237"/>
              <a:gd name="connsiteY133" fmla="*/ 244377 h 708211"/>
              <a:gd name="connsiteX134" fmla="*/ 637525 w 974237"/>
              <a:gd name="connsiteY134" fmla="*/ 244377 h 708211"/>
              <a:gd name="connsiteX135" fmla="*/ 637525 w 974237"/>
              <a:gd name="connsiteY135" fmla="*/ 526062 h 708211"/>
              <a:gd name="connsiteX136" fmla="*/ 625685 w 974237"/>
              <a:gd name="connsiteY136" fmla="*/ 556573 h 708211"/>
              <a:gd name="connsiteX137" fmla="*/ 487592 w 974237"/>
              <a:gd name="connsiteY137" fmla="*/ 694891 h 708211"/>
              <a:gd name="connsiteX138" fmla="*/ 455375 w 974237"/>
              <a:gd name="connsiteY138" fmla="*/ 708211 h 708211"/>
              <a:gd name="connsiteX139" fmla="*/ 34153 w 974237"/>
              <a:gd name="connsiteY139" fmla="*/ 708211 h 708211"/>
              <a:gd name="connsiteX140" fmla="*/ 0 w 974237"/>
              <a:gd name="connsiteY140" fmla="*/ 674058 h 708211"/>
              <a:gd name="connsiteX141" fmla="*/ 0 w 974237"/>
              <a:gd name="connsiteY141" fmla="*/ 195909 h 708211"/>
              <a:gd name="connsiteX142" fmla="*/ 34153 w 974237"/>
              <a:gd name="connsiteY142" fmla="*/ 161756 h 708211"/>
              <a:gd name="connsiteX143" fmla="*/ 489539 w 974237"/>
              <a:gd name="connsiteY143" fmla="*/ 116217 h 708211"/>
              <a:gd name="connsiteX144" fmla="*/ 500924 w 974237"/>
              <a:gd name="connsiteY144" fmla="*/ 127602 h 708211"/>
              <a:gd name="connsiteX145" fmla="*/ 500924 w 974237"/>
              <a:gd name="connsiteY145" fmla="*/ 195909 h 708211"/>
              <a:gd name="connsiteX146" fmla="*/ 489539 w 974237"/>
              <a:gd name="connsiteY146" fmla="*/ 207293 h 708211"/>
              <a:gd name="connsiteX147" fmla="*/ 478155 w 974237"/>
              <a:gd name="connsiteY147" fmla="*/ 195909 h 708211"/>
              <a:gd name="connsiteX148" fmla="*/ 478155 w 974237"/>
              <a:gd name="connsiteY148" fmla="*/ 127602 h 708211"/>
              <a:gd name="connsiteX149" fmla="*/ 489539 w 974237"/>
              <a:gd name="connsiteY149" fmla="*/ 116217 h 708211"/>
              <a:gd name="connsiteX150" fmla="*/ 318769 w 974237"/>
              <a:gd name="connsiteY150" fmla="*/ 116217 h 708211"/>
              <a:gd name="connsiteX151" fmla="*/ 330153 w 974237"/>
              <a:gd name="connsiteY151" fmla="*/ 127602 h 708211"/>
              <a:gd name="connsiteX152" fmla="*/ 330153 w 974237"/>
              <a:gd name="connsiteY152" fmla="*/ 195909 h 708211"/>
              <a:gd name="connsiteX153" fmla="*/ 318769 w 974237"/>
              <a:gd name="connsiteY153" fmla="*/ 207293 h 708211"/>
              <a:gd name="connsiteX154" fmla="*/ 307384 w 974237"/>
              <a:gd name="connsiteY154" fmla="*/ 195909 h 708211"/>
              <a:gd name="connsiteX155" fmla="*/ 307384 w 974237"/>
              <a:gd name="connsiteY155" fmla="*/ 127602 h 708211"/>
              <a:gd name="connsiteX156" fmla="*/ 318769 w 974237"/>
              <a:gd name="connsiteY156" fmla="*/ 116217 h 708211"/>
              <a:gd name="connsiteX157" fmla="*/ 147998 w 974237"/>
              <a:gd name="connsiteY157" fmla="*/ 116217 h 708211"/>
              <a:gd name="connsiteX158" fmla="*/ 159383 w 974237"/>
              <a:gd name="connsiteY158" fmla="*/ 127602 h 708211"/>
              <a:gd name="connsiteX159" fmla="*/ 159383 w 974237"/>
              <a:gd name="connsiteY159" fmla="*/ 195909 h 708211"/>
              <a:gd name="connsiteX160" fmla="*/ 147998 w 974237"/>
              <a:gd name="connsiteY160" fmla="*/ 207293 h 708211"/>
              <a:gd name="connsiteX161" fmla="*/ 136614 w 974237"/>
              <a:gd name="connsiteY161" fmla="*/ 195909 h 708211"/>
              <a:gd name="connsiteX162" fmla="*/ 136614 w 974237"/>
              <a:gd name="connsiteY162" fmla="*/ 127602 h 708211"/>
              <a:gd name="connsiteX163" fmla="*/ 147998 w 974237"/>
              <a:gd name="connsiteY163" fmla="*/ 116217 h 708211"/>
              <a:gd name="connsiteX164" fmla="*/ 757139 w 974237"/>
              <a:gd name="connsiteY164" fmla="*/ 0 h 708211"/>
              <a:gd name="connsiteX165" fmla="*/ 974237 w 974237"/>
              <a:gd name="connsiteY165" fmla="*/ 143882 h 708211"/>
              <a:gd name="connsiteX166" fmla="*/ 757139 w 974237"/>
              <a:gd name="connsiteY166" fmla="*/ 287764 h 708211"/>
              <a:gd name="connsiteX167" fmla="*/ 757139 w 974237"/>
              <a:gd name="connsiteY167" fmla="*/ 215823 h 708211"/>
              <a:gd name="connsiteX168" fmla="*/ 580685 w 974237"/>
              <a:gd name="connsiteY168" fmla="*/ 215823 h 708211"/>
              <a:gd name="connsiteX169" fmla="*/ 580685 w 974237"/>
              <a:gd name="connsiteY169" fmla="*/ 71941 h 708211"/>
              <a:gd name="connsiteX170" fmla="*/ 757139 w 974237"/>
              <a:gd name="connsiteY170" fmla="*/ 71941 h 70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</a:cxnLst>
            <a:rect l="l" t="t" r="r" b="b"/>
            <a:pathLst>
              <a:path w="974237" h="708211">
                <a:moveTo>
                  <a:pt x="369997" y="556231"/>
                </a:moveTo>
                <a:lnTo>
                  <a:pt x="415534" y="556231"/>
                </a:lnTo>
                <a:cubicBezTo>
                  <a:pt x="428114" y="556231"/>
                  <a:pt x="438303" y="568811"/>
                  <a:pt x="438303" y="579000"/>
                </a:cubicBezTo>
                <a:lnTo>
                  <a:pt x="438303" y="624538"/>
                </a:lnTo>
                <a:cubicBezTo>
                  <a:pt x="438303" y="637118"/>
                  <a:pt x="428114" y="647307"/>
                  <a:pt x="415534" y="647307"/>
                </a:cubicBezTo>
                <a:lnTo>
                  <a:pt x="369997" y="647307"/>
                </a:lnTo>
                <a:cubicBezTo>
                  <a:pt x="357416" y="647307"/>
                  <a:pt x="347228" y="634727"/>
                  <a:pt x="347228" y="624538"/>
                </a:cubicBezTo>
                <a:lnTo>
                  <a:pt x="347228" y="579000"/>
                </a:lnTo>
                <a:cubicBezTo>
                  <a:pt x="347228" y="566420"/>
                  <a:pt x="357416" y="556231"/>
                  <a:pt x="369997" y="556231"/>
                </a:cubicBezTo>
                <a:close/>
                <a:moveTo>
                  <a:pt x="222002" y="556231"/>
                </a:moveTo>
                <a:lnTo>
                  <a:pt x="267540" y="556231"/>
                </a:lnTo>
                <a:cubicBezTo>
                  <a:pt x="280120" y="556231"/>
                  <a:pt x="290309" y="568811"/>
                  <a:pt x="290309" y="579000"/>
                </a:cubicBezTo>
                <a:lnTo>
                  <a:pt x="290309" y="624538"/>
                </a:lnTo>
                <a:cubicBezTo>
                  <a:pt x="290309" y="637118"/>
                  <a:pt x="280120" y="647307"/>
                  <a:pt x="267540" y="647307"/>
                </a:cubicBezTo>
                <a:lnTo>
                  <a:pt x="222002" y="647307"/>
                </a:lnTo>
                <a:cubicBezTo>
                  <a:pt x="209422" y="647307"/>
                  <a:pt x="199233" y="634727"/>
                  <a:pt x="199233" y="624538"/>
                </a:cubicBezTo>
                <a:lnTo>
                  <a:pt x="199233" y="579000"/>
                </a:lnTo>
                <a:cubicBezTo>
                  <a:pt x="199233" y="566420"/>
                  <a:pt x="209422" y="556231"/>
                  <a:pt x="222002" y="556231"/>
                </a:cubicBezTo>
                <a:close/>
                <a:moveTo>
                  <a:pt x="74001" y="556231"/>
                </a:moveTo>
                <a:lnTo>
                  <a:pt x="119539" y="556231"/>
                </a:lnTo>
                <a:cubicBezTo>
                  <a:pt x="132119" y="556231"/>
                  <a:pt x="142308" y="568811"/>
                  <a:pt x="142308" y="579000"/>
                </a:cubicBezTo>
                <a:lnTo>
                  <a:pt x="142308" y="624538"/>
                </a:lnTo>
                <a:cubicBezTo>
                  <a:pt x="142308" y="637118"/>
                  <a:pt x="132119" y="647307"/>
                  <a:pt x="119539" y="647307"/>
                </a:cubicBezTo>
                <a:lnTo>
                  <a:pt x="74001" y="647307"/>
                </a:lnTo>
                <a:cubicBezTo>
                  <a:pt x="61421" y="647307"/>
                  <a:pt x="51232" y="634727"/>
                  <a:pt x="51232" y="624538"/>
                </a:cubicBezTo>
                <a:lnTo>
                  <a:pt x="51232" y="579000"/>
                </a:lnTo>
                <a:cubicBezTo>
                  <a:pt x="51232" y="566420"/>
                  <a:pt x="61421" y="556231"/>
                  <a:pt x="74001" y="556231"/>
                </a:cubicBezTo>
                <a:close/>
                <a:moveTo>
                  <a:pt x="517998" y="442386"/>
                </a:moveTo>
                <a:lnTo>
                  <a:pt x="563536" y="442386"/>
                </a:lnTo>
                <a:cubicBezTo>
                  <a:pt x="576116" y="442386"/>
                  <a:pt x="586305" y="454966"/>
                  <a:pt x="586305" y="465155"/>
                </a:cubicBezTo>
                <a:lnTo>
                  <a:pt x="586305" y="510693"/>
                </a:lnTo>
                <a:cubicBezTo>
                  <a:pt x="586305" y="523273"/>
                  <a:pt x="576116" y="533462"/>
                  <a:pt x="563536" y="533462"/>
                </a:cubicBezTo>
                <a:lnTo>
                  <a:pt x="517998" y="533462"/>
                </a:lnTo>
                <a:cubicBezTo>
                  <a:pt x="505418" y="533462"/>
                  <a:pt x="495229" y="520882"/>
                  <a:pt x="495229" y="510693"/>
                </a:cubicBezTo>
                <a:lnTo>
                  <a:pt x="495229" y="465155"/>
                </a:lnTo>
                <a:cubicBezTo>
                  <a:pt x="495229" y="452575"/>
                  <a:pt x="505418" y="442386"/>
                  <a:pt x="517998" y="442386"/>
                </a:cubicBezTo>
                <a:close/>
                <a:moveTo>
                  <a:pt x="369997" y="442386"/>
                </a:moveTo>
                <a:lnTo>
                  <a:pt x="415534" y="442386"/>
                </a:lnTo>
                <a:cubicBezTo>
                  <a:pt x="428114" y="442386"/>
                  <a:pt x="438303" y="454966"/>
                  <a:pt x="438303" y="465155"/>
                </a:cubicBezTo>
                <a:lnTo>
                  <a:pt x="438303" y="510693"/>
                </a:lnTo>
                <a:cubicBezTo>
                  <a:pt x="438303" y="523273"/>
                  <a:pt x="428114" y="533462"/>
                  <a:pt x="415534" y="533462"/>
                </a:cubicBezTo>
                <a:lnTo>
                  <a:pt x="369997" y="533462"/>
                </a:lnTo>
                <a:cubicBezTo>
                  <a:pt x="357416" y="533462"/>
                  <a:pt x="347228" y="520882"/>
                  <a:pt x="347228" y="510693"/>
                </a:cubicBezTo>
                <a:lnTo>
                  <a:pt x="347228" y="465155"/>
                </a:lnTo>
                <a:cubicBezTo>
                  <a:pt x="347228" y="452575"/>
                  <a:pt x="357416" y="442386"/>
                  <a:pt x="369997" y="442386"/>
                </a:cubicBezTo>
                <a:close/>
                <a:moveTo>
                  <a:pt x="222002" y="442386"/>
                </a:moveTo>
                <a:lnTo>
                  <a:pt x="267540" y="442386"/>
                </a:lnTo>
                <a:cubicBezTo>
                  <a:pt x="280120" y="442386"/>
                  <a:pt x="290309" y="454966"/>
                  <a:pt x="290309" y="465155"/>
                </a:cubicBezTo>
                <a:lnTo>
                  <a:pt x="290309" y="510693"/>
                </a:lnTo>
                <a:cubicBezTo>
                  <a:pt x="290309" y="523273"/>
                  <a:pt x="280120" y="533462"/>
                  <a:pt x="267540" y="533462"/>
                </a:cubicBezTo>
                <a:lnTo>
                  <a:pt x="222002" y="533462"/>
                </a:lnTo>
                <a:cubicBezTo>
                  <a:pt x="209422" y="533462"/>
                  <a:pt x="199233" y="520882"/>
                  <a:pt x="199233" y="510693"/>
                </a:cubicBezTo>
                <a:lnTo>
                  <a:pt x="199233" y="465155"/>
                </a:lnTo>
                <a:cubicBezTo>
                  <a:pt x="199233" y="452575"/>
                  <a:pt x="209422" y="442386"/>
                  <a:pt x="222002" y="442386"/>
                </a:cubicBezTo>
                <a:close/>
                <a:moveTo>
                  <a:pt x="74001" y="442386"/>
                </a:moveTo>
                <a:lnTo>
                  <a:pt x="119539" y="442386"/>
                </a:lnTo>
                <a:cubicBezTo>
                  <a:pt x="132119" y="442386"/>
                  <a:pt x="142308" y="454966"/>
                  <a:pt x="142308" y="465155"/>
                </a:cubicBezTo>
                <a:lnTo>
                  <a:pt x="142308" y="510693"/>
                </a:lnTo>
                <a:cubicBezTo>
                  <a:pt x="142308" y="523273"/>
                  <a:pt x="132119" y="533462"/>
                  <a:pt x="119539" y="533462"/>
                </a:cubicBezTo>
                <a:lnTo>
                  <a:pt x="74001" y="533462"/>
                </a:lnTo>
                <a:cubicBezTo>
                  <a:pt x="61421" y="533462"/>
                  <a:pt x="51232" y="520882"/>
                  <a:pt x="51232" y="510693"/>
                </a:cubicBezTo>
                <a:lnTo>
                  <a:pt x="51232" y="465155"/>
                </a:lnTo>
                <a:cubicBezTo>
                  <a:pt x="51232" y="452575"/>
                  <a:pt x="61421" y="442386"/>
                  <a:pt x="74001" y="442386"/>
                </a:cubicBezTo>
                <a:close/>
                <a:moveTo>
                  <a:pt x="827584" y="336761"/>
                </a:moveTo>
                <a:lnTo>
                  <a:pt x="941431" y="412214"/>
                </a:lnTo>
                <a:lnTo>
                  <a:pt x="827584" y="487666"/>
                </a:lnTo>
                <a:lnTo>
                  <a:pt x="827584" y="449940"/>
                </a:lnTo>
                <a:lnTo>
                  <a:pt x="735050" y="449940"/>
                </a:lnTo>
                <a:lnTo>
                  <a:pt x="735050" y="374487"/>
                </a:lnTo>
                <a:lnTo>
                  <a:pt x="827584" y="374487"/>
                </a:lnTo>
                <a:close/>
                <a:moveTo>
                  <a:pt x="517998" y="328541"/>
                </a:moveTo>
                <a:lnTo>
                  <a:pt x="563536" y="328541"/>
                </a:lnTo>
                <a:cubicBezTo>
                  <a:pt x="576116" y="328541"/>
                  <a:pt x="586305" y="341121"/>
                  <a:pt x="586305" y="351310"/>
                </a:cubicBezTo>
                <a:lnTo>
                  <a:pt x="586305" y="396848"/>
                </a:lnTo>
                <a:cubicBezTo>
                  <a:pt x="586305" y="409428"/>
                  <a:pt x="576116" y="419617"/>
                  <a:pt x="563536" y="419617"/>
                </a:cubicBezTo>
                <a:lnTo>
                  <a:pt x="517998" y="419617"/>
                </a:lnTo>
                <a:cubicBezTo>
                  <a:pt x="505418" y="419617"/>
                  <a:pt x="495229" y="407037"/>
                  <a:pt x="495229" y="396848"/>
                </a:cubicBezTo>
                <a:lnTo>
                  <a:pt x="495229" y="351310"/>
                </a:lnTo>
                <a:cubicBezTo>
                  <a:pt x="495229" y="338730"/>
                  <a:pt x="505418" y="328541"/>
                  <a:pt x="517998" y="328541"/>
                </a:cubicBezTo>
                <a:close/>
                <a:moveTo>
                  <a:pt x="369997" y="328541"/>
                </a:moveTo>
                <a:lnTo>
                  <a:pt x="415534" y="328541"/>
                </a:lnTo>
                <a:cubicBezTo>
                  <a:pt x="428114" y="328541"/>
                  <a:pt x="438303" y="341121"/>
                  <a:pt x="438303" y="351310"/>
                </a:cubicBezTo>
                <a:lnTo>
                  <a:pt x="438303" y="396848"/>
                </a:lnTo>
                <a:cubicBezTo>
                  <a:pt x="438303" y="409428"/>
                  <a:pt x="428114" y="419617"/>
                  <a:pt x="415534" y="419617"/>
                </a:cubicBezTo>
                <a:lnTo>
                  <a:pt x="369997" y="419617"/>
                </a:lnTo>
                <a:cubicBezTo>
                  <a:pt x="357416" y="419617"/>
                  <a:pt x="347228" y="407037"/>
                  <a:pt x="347228" y="396848"/>
                </a:cubicBezTo>
                <a:lnTo>
                  <a:pt x="347228" y="351310"/>
                </a:lnTo>
                <a:cubicBezTo>
                  <a:pt x="347228" y="338730"/>
                  <a:pt x="357416" y="328541"/>
                  <a:pt x="369997" y="328541"/>
                </a:cubicBezTo>
                <a:close/>
                <a:moveTo>
                  <a:pt x="222002" y="328541"/>
                </a:moveTo>
                <a:lnTo>
                  <a:pt x="267540" y="328541"/>
                </a:lnTo>
                <a:cubicBezTo>
                  <a:pt x="280120" y="328541"/>
                  <a:pt x="290309" y="341121"/>
                  <a:pt x="290309" y="351310"/>
                </a:cubicBezTo>
                <a:lnTo>
                  <a:pt x="290309" y="396848"/>
                </a:lnTo>
                <a:cubicBezTo>
                  <a:pt x="290309" y="409428"/>
                  <a:pt x="280120" y="419617"/>
                  <a:pt x="267540" y="419617"/>
                </a:cubicBezTo>
                <a:lnTo>
                  <a:pt x="222002" y="419617"/>
                </a:lnTo>
                <a:cubicBezTo>
                  <a:pt x="209422" y="419617"/>
                  <a:pt x="199233" y="407037"/>
                  <a:pt x="199233" y="396848"/>
                </a:cubicBezTo>
                <a:lnTo>
                  <a:pt x="199233" y="351310"/>
                </a:lnTo>
                <a:cubicBezTo>
                  <a:pt x="199233" y="338730"/>
                  <a:pt x="209422" y="328541"/>
                  <a:pt x="222002" y="328541"/>
                </a:cubicBezTo>
                <a:close/>
                <a:moveTo>
                  <a:pt x="74001" y="328541"/>
                </a:moveTo>
                <a:lnTo>
                  <a:pt x="119539" y="328541"/>
                </a:lnTo>
                <a:cubicBezTo>
                  <a:pt x="132119" y="328541"/>
                  <a:pt x="142308" y="341121"/>
                  <a:pt x="142308" y="351310"/>
                </a:cubicBezTo>
                <a:lnTo>
                  <a:pt x="142308" y="396848"/>
                </a:lnTo>
                <a:cubicBezTo>
                  <a:pt x="142308" y="409428"/>
                  <a:pt x="132119" y="419617"/>
                  <a:pt x="119539" y="419617"/>
                </a:cubicBezTo>
                <a:lnTo>
                  <a:pt x="74001" y="419617"/>
                </a:lnTo>
                <a:cubicBezTo>
                  <a:pt x="61421" y="419617"/>
                  <a:pt x="51232" y="407037"/>
                  <a:pt x="51232" y="396848"/>
                </a:cubicBezTo>
                <a:lnTo>
                  <a:pt x="51232" y="351310"/>
                </a:lnTo>
                <a:cubicBezTo>
                  <a:pt x="51232" y="338730"/>
                  <a:pt x="61421" y="328541"/>
                  <a:pt x="74001" y="328541"/>
                </a:cubicBezTo>
                <a:close/>
                <a:moveTo>
                  <a:pt x="22772" y="298374"/>
                </a:moveTo>
                <a:lnTo>
                  <a:pt x="22772" y="674058"/>
                </a:lnTo>
                <a:cubicBezTo>
                  <a:pt x="22801" y="680347"/>
                  <a:pt x="27867" y="685414"/>
                  <a:pt x="34157" y="685442"/>
                </a:cubicBezTo>
                <a:lnTo>
                  <a:pt x="455378" y="685442"/>
                </a:lnTo>
                <a:cubicBezTo>
                  <a:pt x="467901" y="685357"/>
                  <a:pt x="478062" y="675196"/>
                  <a:pt x="478147" y="662673"/>
                </a:cubicBezTo>
                <a:lnTo>
                  <a:pt x="478147" y="605751"/>
                </a:lnTo>
                <a:cubicBezTo>
                  <a:pt x="478147" y="574329"/>
                  <a:pt x="503648" y="548829"/>
                  <a:pt x="535069" y="548829"/>
                </a:cubicBezTo>
                <a:lnTo>
                  <a:pt x="591991" y="548829"/>
                </a:lnTo>
                <a:cubicBezTo>
                  <a:pt x="604515" y="548743"/>
                  <a:pt x="614675" y="538583"/>
                  <a:pt x="614760" y="526059"/>
                </a:cubicBezTo>
                <a:lnTo>
                  <a:pt x="614764" y="298374"/>
                </a:lnTo>
                <a:close/>
                <a:moveTo>
                  <a:pt x="34153" y="161756"/>
                </a:moveTo>
                <a:lnTo>
                  <a:pt x="113848" y="161756"/>
                </a:lnTo>
                <a:lnTo>
                  <a:pt x="113848" y="195909"/>
                </a:lnTo>
                <a:cubicBezTo>
                  <a:pt x="113848" y="214778"/>
                  <a:pt x="129132" y="230063"/>
                  <a:pt x="148001" y="230063"/>
                </a:cubicBezTo>
                <a:cubicBezTo>
                  <a:pt x="166871" y="230063"/>
                  <a:pt x="182155" y="214778"/>
                  <a:pt x="182155" y="195909"/>
                </a:cubicBezTo>
                <a:lnTo>
                  <a:pt x="182155" y="161756"/>
                </a:lnTo>
                <a:lnTo>
                  <a:pt x="284611" y="161756"/>
                </a:lnTo>
                <a:lnTo>
                  <a:pt x="284611" y="195909"/>
                </a:lnTo>
                <a:cubicBezTo>
                  <a:pt x="284611" y="214778"/>
                  <a:pt x="299895" y="230063"/>
                  <a:pt x="318765" y="230063"/>
                </a:cubicBezTo>
                <a:cubicBezTo>
                  <a:pt x="337634" y="230063"/>
                  <a:pt x="352918" y="214778"/>
                  <a:pt x="352918" y="195909"/>
                </a:cubicBezTo>
                <a:lnTo>
                  <a:pt x="352918" y="161756"/>
                </a:lnTo>
                <a:lnTo>
                  <a:pt x="455375" y="161756"/>
                </a:lnTo>
                <a:lnTo>
                  <a:pt x="455375" y="195909"/>
                </a:lnTo>
                <a:cubicBezTo>
                  <a:pt x="455375" y="214778"/>
                  <a:pt x="470658" y="230063"/>
                  <a:pt x="489528" y="230063"/>
                </a:cubicBezTo>
                <a:cubicBezTo>
                  <a:pt x="508397" y="230063"/>
                  <a:pt x="523681" y="214778"/>
                  <a:pt x="523681" y="195909"/>
                </a:cubicBezTo>
                <a:lnTo>
                  <a:pt x="523681" y="161756"/>
                </a:lnTo>
                <a:lnTo>
                  <a:pt x="551275" y="161756"/>
                </a:lnTo>
                <a:lnTo>
                  <a:pt x="551275" y="244377"/>
                </a:lnTo>
                <a:lnTo>
                  <a:pt x="637525" y="244377"/>
                </a:lnTo>
                <a:lnTo>
                  <a:pt x="637525" y="526062"/>
                </a:lnTo>
                <a:cubicBezTo>
                  <a:pt x="637525" y="537361"/>
                  <a:pt x="633313" y="548233"/>
                  <a:pt x="625685" y="556573"/>
                </a:cubicBezTo>
                <a:cubicBezTo>
                  <a:pt x="625233" y="557141"/>
                  <a:pt x="487592" y="694891"/>
                  <a:pt x="487592" y="694891"/>
                </a:cubicBezTo>
                <a:cubicBezTo>
                  <a:pt x="479054" y="703430"/>
                  <a:pt x="467442" y="708211"/>
                  <a:pt x="455375" y="708211"/>
                </a:cubicBezTo>
                <a:lnTo>
                  <a:pt x="34153" y="708211"/>
                </a:lnTo>
                <a:cubicBezTo>
                  <a:pt x="15313" y="708155"/>
                  <a:pt x="57" y="692899"/>
                  <a:pt x="0" y="674058"/>
                </a:cubicBezTo>
                <a:lnTo>
                  <a:pt x="0" y="195909"/>
                </a:lnTo>
                <a:cubicBezTo>
                  <a:pt x="57" y="177068"/>
                  <a:pt x="15313" y="161812"/>
                  <a:pt x="34153" y="161756"/>
                </a:cubicBezTo>
                <a:close/>
                <a:moveTo>
                  <a:pt x="489539" y="116217"/>
                </a:moveTo>
                <a:cubicBezTo>
                  <a:pt x="495829" y="116217"/>
                  <a:pt x="500924" y="121312"/>
                  <a:pt x="500924" y="127602"/>
                </a:cubicBezTo>
                <a:lnTo>
                  <a:pt x="500924" y="195909"/>
                </a:lnTo>
                <a:cubicBezTo>
                  <a:pt x="500895" y="202199"/>
                  <a:pt x="495829" y="207264"/>
                  <a:pt x="489539" y="207293"/>
                </a:cubicBezTo>
                <a:cubicBezTo>
                  <a:pt x="483249" y="207264"/>
                  <a:pt x="478183" y="202199"/>
                  <a:pt x="478155" y="195909"/>
                </a:cubicBezTo>
                <a:lnTo>
                  <a:pt x="478155" y="127602"/>
                </a:lnTo>
                <a:cubicBezTo>
                  <a:pt x="478155" y="121312"/>
                  <a:pt x="483249" y="116217"/>
                  <a:pt x="489539" y="116217"/>
                </a:cubicBezTo>
                <a:close/>
                <a:moveTo>
                  <a:pt x="318769" y="116217"/>
                </a:moveTo>
                <a:cubicBezTo>
                  <a:pt x="325059" y="116217"/>
                  <a:pt x="330153" y="121312"/>
                  <a:pt x="330153" y="127602"/>
                </a:cubicBezTo>
                <a:lnTo>
                  <a:pt x="330153" y="195909"/>
                </a:lnTo>
                <a:cubicBezTo>
                  <a:pt x="330124" y="202199"/>
                  <a:pt x="325059" y="207264"/>
                  <a:pt x="318769" y="207293"/>
                </a:cubicBezTo>
                <a:cubicBezTo>
                  <a:pt x="312479" y="207264"/>
                  <a:pt x="307412" y="202199"/>
                  <a:pt x="307384" y="195909"/>
                </a:cubicBezTo>
                <a:lnTo>
                  <a:pt x="307384" y="127602"/>
                </a:lnTo>
                <a:cubicBezTo>
                  <a:pt x="307384" y="121312"/>
                  <a:pt x="312479" y="116217"/>
                  <a:pt x="318769" y="116217"/>
                </a:cubicBezTo>
                <a:close/>
                <a:moveTo>
                  <a:pt x="147998" y="116217"/>
                </a:moveTo>
                <a:cubicBezTo>
                  <a:pt x="154288" y="116217"/>
                  <a:pt x="159383" y="121312"/>
                  <a:pt x="159383" y="127602"/>
                </a:cubicBezTo>
                <a:lnTo>
                  <a:pt x="159383" y="195909"/>
                </a:lnTo>
                <a:cubicBezTo>
                  <a:pt x="159354" y="202199"/>
                  <a:pt x="154288" y="207264"/>
                  <a:pt x="147998" y="207293"/>
                </a:cubicBezTo>
                <a:cubicBezTo>
                  <a:pt x="141708" y="207264"/>
                  <a:pt x="136642" y="202199"/>
                  <a:pt x="136614" y="195909"/>
                </a:cubicBezTo>
                <a:lnTo>
                  <a:pt x="136614" y="127602"/>
                </a:lnTo>
                <a:cubicBezTo>
                  <a:pt x="136614" y="121312"/>
                  <a:pt x="141708" y="116217"/>
                  <a:pt x="147998" y="116217"/>
                </a:cubicBezTo>
                <a:close/>
                <a:moveTo>
                  <a:pt x="757139" y="0"/>
                </a:moveTo>
                <a:lnTo>
                  <a:pt x="974237" y="143882"/>
                </a:lnTo>
                <a:lnTo>
                  <a:pt x="757139" y="287764"/>
                </a:lnTo>
                <a:lnTo>
                  <a:pt x="757139" y="215823"/>
                </a:lnTo>
                <a:lnTo>
                  <a:pt x="580685" y="215823"/>
                </a:lnTo>
                <a:lnTo>
                  <a:pt x="580685" y="71941"/>
                </a:lnTo>
                <a:lnTo>
                  <a:pt x="757139" y="719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49" name="ICON: Contraception">
            <a:extLst>
              <a:ext uri="{FF2B5EF4-FFF2-40B4-BE49-F238E27FC236}">
                <a16:creationId xmlns:a16="http://schemas.microsoft.com/office/drawing/2014/main" id="{BC188BDB-DCAD-F1BD-B906-9CCA8C6FAD59}"/>
              </a:ext>
            </a:extLst>
          </p:cNvPr>
          <p:cNvSpPr>
            <a:spLocks noChangeAspect="1"/>
          </p:cNvSpPr>
          <p:nvPr/>
        </p:nvSpPr>
        <p:spPr>
          <a:xfrm flipV="1">
            <a:off x="213512" y="2100170"/>
            <a:ext cx="144062" cy="144000"/>
          </a:xfrm>
          <a:custGeom>
            <a:avLst/>
            <a:gdLst>
              <a:gd name="connsiteX0" fmla="*/ 772175 w 901271"/>
              <a:gd name="connsiteY0" fmla="*/ 134776 h 900884"/>
              <a:gd name="connsiteX1" fmla="*/ 901205 w 901271"/>
              <a:gd name="connsiteY1" fmla="*/ 450182 h 900884"/>
              <a:gd name="connsiteX2" fmla="*/ 450569 w 901271"/>
              <a:gd name="connsiteY2" fmla="*/ 900818 h 900884"/>
              <a:gd name="connsiteX3" fmla="*/ 135163 w 901271"/>
              <a:gd name="connsiteY3" fmla="*/ 771788 h 900884"/>
              <a:gd name="connsiteX4" fmla="*/ 132063 w 901271"/>
              <a:gd name="connsiteY4" fmla="*/ 769076 h 900884"/>
              <a:gd name="connsiteX5" fmla="*/ 128964 w 901271"/>
              <a:gd name="connsiteY5" fmla="*/ 765976 h 900884"/>
              <a:gd name="connsiteX6" fmla="*/ -66 w 901271"/>
              <a:gd name="connsiteY6" fmla="*/ 450569 h 900884"/>
              <a:gd name="connsiteX7" fmla="*/ 450569 w 901271"/>
              <a:gd name="connsiteY7" fmla="*/ -66 h 900884"/>
              <a:gd name="connsiteX8" fmla="*/ 765976 w 901271"/>
              <a:gd name="connsiteY8" fmla="*/ 128963 h 900884"/>
              <a:gd name="connsiteX9" fmla="*/ 769076 w 901271"/>
              <a:gd name="connsiteY9" fmla="*/ 131676 h 900884"/>
              <a:gd name="connsiteX10" fmla="*/ 772175 w 901271"/>
              <a:gd name="connsiteY10" fmla="*/ 134776 h 900884"/>
              <a:gd name="connsiteX11" fmla="*/ 823710 w 901271"/>
              <a:gd name="connsiteY11" fmla="*/ 450182 h 900884"/>
              <a:gd name="connsiteX12" fmla="*/ 740402 w 901271"/>
              <a:gd name="connsiteY12" fmla="*/ 215371 h 900884"/>
              <a:gd name="connsiteX13" fmla="*/ 493579 w 901271"/>
              <a:gd name="connsiteY13" fmla="*/ 461806 h 900884"/>
              <a:gd name="connsiteX14" fmla="*/ 496679 w 901271"/>
              <a:gd name="connsiteY14" fmla="*/ 493192 h 900884"/>
              <a:gd name="connsiteX15" fmla="*/ 519928 w 901271"/>
              <a:gd name="connsiteY15" fmla="*/ 539302 h 900884"/>
              <a:gd name="connsiteX16" fmla="*/ 580762 w 901271"/>
              <a:gd name="connsiteY16" fmla="*/ 558675 h 900884"/>
              <a:gd name="connsiteX17" fmla="*/ 665619 w 901271"/>
              <a:gd name="connsiteY17" fmla="*/ 585799 h 900884"/>
              <a:gd name="connsiteX18" fmla="*/ 702817 w 901271"/>
              <a:gd name="connsiteY18" fmla="*/ 665232 h 900884"/>
              <a:gd name="connsiteX19" fmla="*/ 684606 w 901271"/>
              <a:gd name="connsiteY19" fmla="*/ 685768 h 900884"/>
              <a:gd name="connsiteX20" fmla="*/ 664069 w 901271"/>
              <a:gd name="connsiteY20" fmla="*/ 667557 h 900884"/>
              <a:gd name="connsiteX21" fmla="*/ 640046 w 901271"/>
              <a:gd name="connsiteY21" fmla="*/ 615635 h 900884"/>
              <a:gd name="connsiteX22" fmla="*/ 583862 w 901271"/>
              <a:gd name="connsiteY22" fmla="*/ 597811 h 900884"/>
              <a:gd name="connsiteX23" fmla="*/ 493967 w 901271"/>
              <a:gd name="connsiteY23" fmla="*/ 568750 h 900884"/>
              <a:gd name="connsiteX24" fmla="*/ 458319 w 901271"/>
              <a:gd name="connsiteY24" fmla="*/ 497067 h 900884"/>
              <a:gd name="connsiteX25" fmla="*/ 215758 w 901271"/>
              <a:gd name="connsiteY25" fmla="*/ 739627 h 900884"/>
              <a:gd name="connsiteX26" fmla="*/ 450569 w 901271"/>
              <a:gd name="connsiteY26" fmla="*/ 823322 h 900884"/>
              <a:gd name="connsiteX27" fmla="*/ 823710 w 901271"/>
              <a:gd name="connsiteY27" fmla="*/ 450182 h 900884"/>
              <a:gd name="connsiteX28" fmla="*/ 77429 w 901271"/>
              <a:gd name="connsiteY28" fmla="*/ 450182 h 900884"/>
              <a:gd name="connsiteX29" fmla="*/ 160737 w 901271"/>
              <a:gd name="connsiteY29" fmla="*/ 684993 h 900884"/>
              <a:gd name="connsiteX30" fmla="*/ 427321 w 901271"/>
              <a:gd name="connsiteY30" fmla="*/ 418796 h 900884"/>
              <a:gd name="connsiteX31" fmla="*/ 389348 w 901271"/>
              <a:gd name="connsiteY31" fmla="*/ 400197 h 900884"/>
              <a:gd name="connsiteX32" fmla="*/ 356413 w 901271"/>
              <a:gd name="connsiteY32" fmla="*/ 396710 h 900884"/>
              <a:gd name="connsiteX33" fmla="*/ 345951 w 901271"/>
              <a:gd name="connsiteY33" fmla="*/ 385086 h 900884"/>
              <a:gd name="connsiteX34" fmla="*/ 233195 w 901271"/>
              <a:gd name="connsiteY34" fmla="*/ 379661 h 900884"/>
              <a:gd name="connsiteX35" fmla="*/ 175461 w 901271"/>
              <a:gd name="connsiteY35" fmla="*/ 262256 h 900884"/>
              <a:gd name="connsiteX36" fmla="*/ 305653 w 901271"/>
              <a:gd name="connsiteY36" fmla="*/ 249081 h 900884"/>
              <a:gd name="connsiteX37" fmla="*/ 369974 w 901271"/>
              <a:gd name="connsiteY37" fmla="*/ 342851 h 900884"/>
              <a:gd name="connsiteX38" fmla="*/ 383536 w 901271"/>
              <a:gd name="connsiteY38" fmla="*/ 344401 h 900884"/>
              <a:gd name="connsiteX39" fmla="*/ 405235 w 901271"/>
              <a:gd name="connsiteY39" fmla="*/ 364937 h 900884"/>
              <a:gd name="connsiteX40" fmla="*/ 454832 w 901271"/>
              <a:gd name="connsiteY40" fmla="*/ 391673 h 900884"/>
              <a:gd name="connsiteX41" fmla="*/ 685768 w 901271"/>
              <a:gd name="connsiteY41" fmla="*/ 160737 h 900884"/>
              <a:gd name="connsiteX42" fmla="*/ 450569 w 901271"/>
              <a:gd name="connsiteY42" fmla="*/ 77042 h 900884"/>
              <a:gd name="connsiteX43" fmla="*/ 77429 w 901271"/>
              <a:gd name="connsiteY43" fmla="*/ 450182 h 9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901271" h="900884">
                <a:moveTo>
                  <a:pt x="772175" y="134776"/>
                </a:moveTo>
                <a:cubicBezTo>
                  <a:pt x="851996" y="216146"/>
                  <a:pt x="901205" y="327352"/>
                  <a:pt x="901205" y="450182"/>
                </a:cubicBezTo>
                <a:cubicBezTo>
                  <a:pt x="901205" y="698555"/>
                  <a:pt x="698942" y="900818"/>
                  <a:pt x="450569" y="900818"/>
                </a:cubicBezTo>
                <a:cubicBezTo>
                  <a:pt x="327739" y="900818"/>
                  <a:pt x="216533" y="851608"/>
                  <a:pt x="135163" y="771788"/>
                </a:cubicBezTo>
                <a:cubicBezTo>
                  <a:pt x="134001" y="771013"/>
                  <a:pt x="132838" y="769850"/>
                  <a:pt x="132063" y="769076"/>
                </a:cubicBezTo>
                <a:cubicBezTo>
                  <a:pt x="130901" y="767913"/>
                  <a:pt x="130126" y="766751"/>
                  <a:pt x="128964" y="765976"/>
                </a:cubicBezTo>
                <a:cubicBezTo>
                  <a:pt x="49143" y="684606"/>
                  <a:pt x="-66" y="573400"/>
                  <a:pt x="-66" y="450569"/>
                </a:cubicBezTo>
                <a:cubicBezTo>
                  <a:pt x="-66" y="202197"/>
                  <a:pt x="202197" y="-66"/>
                  <a:pt x="450569" y="-66"/>
                </a:cubicBezTo>
                <a:cubicBezTo>
                  <a:pt x="573400" y="-66"/>
                  <a:pt x="684606" y="49143"/>
                  <a:pt x="765976" y="128963"/>
                </a:cubicBezTo>
                <a:cubicBezTo>
                  <a:pt x="767138" y="129738"/>
                  <a:pt x="768301" y="130901"/>
                  <a:pt x="769076" y="131676"/>
                </a:cubicBezTo>
                <a:cubicBezTo>
                  <a:pt x="770238" y="132451"/>
                  <a:pt x="771400" y="133613"/>
                  <a:pt x="772175" y="134776"/>
                </a:cubicBezTo>
                <a:close/>
                <a:moveTo>
                  <a:pt x="823710" y="450182"/>
                </a:moveTo>
                <a:cubicBezTo>
                  <a:pt x="823710" y="361062"/>
                  <a:pt x="792324" y="279305"/>
                  <a:pt x="740402" y="215371"/>
                </a:cubicBezTo>
                <a:lnTo>
                  <a:pt x="493579" y="461806"/>
                </a:lnTo>
                <a:cubicBezTo>
                  <a:pt x="495517" y="471493"/>
                  <a:pt x="496679" y="481955"/>
                  <a:pt x="496679" y="493192"/>
                </a:cubicBezTo>
                <a:cubicBezTo>
                  <a:pt x="497067" y="509466"/>
                  <a:pt x="505591" y="526515"/>
                  <a:pt x="519928" y="539302"/>
                </a:cubicBezTo>
                <a:cubicBezTo>
                  <a:pt x="536202" y="553638"/>
                  <a:pt x="557513" y="560613"/>
                  <a:pt x="580762" y="558675"/>
                </a:cubicBezTo>
                <a:cubicBezTo>
                  <a:pt x="611760" y="555963"/>
                  <a:pt x="642758" y="565650"/>
                  <a:pt x="665619" y="585799"/>
                </a:cubicBezTo>
                <a:cubicBezTo>
                  <a:pt x="688093" y="605173"/>
                  <a:pt x="700880" y="632684"/>
                  <a:pt x="702817" y="665232"/>
                </a:cubicBezTo>
                <a:cubicBezTo>
                  <a:pt x="703592" y="676081"/>
                  <a:pt x="695067" y="684993"/>
                  <a:pt x="684606" y="685768"/>
                </a:cubicBezTo>
                <a:cubicBezTo>
                  <a:pt x="673756" y="686543"/>
                  <a:pt x="664844" y="678018"/>
                  <a:pt x="664069" y="667557"/>
                </a:cubicBezTo>
                <a:cubicBezTo>
                  <a:pt x="662907" y="645858"/>
                  <a:pt x="654770" y="628034"/>
                  <a:pt x="640046" y="615635"/>
                </a:cubicBezTo>
                <a:cubicBezTo>
                  <a:pt x="625322" y="602848"/>
                  <a:pt x="604398" y="596261"/>
                  <a:pt x="583862" y="597811"/>
                </a:cubicBezTo>
                <a:cubicBezTo>
                  <a:pt x="550151" y="600910"/>
                  <a:pt x="518378" y="590449"/>
                  <a:pt x="493967" y="568750"/>
                </a:cubicBezTo>
                <a:cubicBezTo>
                  <a:pt x="472656" y="548989"/>
                  <a:pt x="459869" y="523415"/>
                  <a:pt x="458319" y="497067"/>
                </a:cubicBezTo>
                <a:lnTo>
                  <a:pt x="215758" y="739627"/>
                </a:lnTo>
                <a:cubicBezTo>
                  <a:pt x="279692" y="792324"/>
                  <a:pt x="361450" y="823322"/>
                  <a:pt x="450569" y="823322"/>
                </a:cubicBezTo>
                <a:cubicBezTo>
                  <a:pt x="656320" y="823322"/>
                  <a:pt x="823710" y="655932"/>
                  <a:pt x="823710" y="450182"/>
                </a:cubicBezTo>
                <a:close/>
                <a:moveTo>
                  <a:pt x="77429" y="450182"/>
                </a:moveTo>
                <a:cubicBezTo>
                  <a:pt x="77429" y="539302"/>
                  <a:pt x="108815" y="621059"/>
                  <a:pt x="160737" y="684993"/>
                </a:cubicBezTo>
                <a:lnTo>
                  <a:pt x="427321" y="418796"/>
                </a:lnTo>
                <a:cubicBezTo>
                  <a:pt x="417246" y="411047"/>
                  <a:pt x="404847" y="404847"/>
                  <a:pt x="389348" y="400197"/>
                </a:cubicBezTo>
                <a:cubicBezTo>
                  <a:pt x="379661" y="407559"/>
                  <a:pt x="364937" y="406784"/>
                  <a:pt x="356413" y="396710"/>
                </a:cubicBezTo>
                <a:lnTo>
                  <a:pt x="345951" y="385086"/>
                </a:lnTo>
                <a:cubicBezTo>
                  <a:pt x="318827" y="403297"/>
                  <a:pt x="273880" y="402135"/>
                  <a:pt x="233195" y="379661"/>
                </a:cubicBezTo>
                <a:cubicBezTo>
                  <a:pt x="181273" y="350988"/>
                  <a:pt x="155312" y="298291"/>
                  <a:pt x="175461" y="262256"/>
                </a:cubicBezTo>
                <a:cubicBezTo>
                  <a:pt x="195610" y="226220"/>
                  <a:pt x="253731" y="220021"/>
                  <a:pt x="305653" y="249081"/>
                </a:cubicBezTo>
                <a:cubicBezTo>
                  <a:pt x="347113" y="271942"/>
                  <a:pt x="371912" y="310303"/>
                  <a:pt x="369974" y="342851"/>
                </a:cubicBezTo>
                <a:lnTo>
                  <a:pt x="383536" y="344401"/>
                </a:lnTo>
                <a:cubicBezTo>
                  <a:pt x="395160" y="345563"/>
                  <a:pt x="403297" y="354475"/>
                  <a:pt x="405235" y="364937"/>
                </a:cubicBezTo>
                <a:cubicBezTo>
                  <a:pt x="424996" y="371524"/>
                  <a:pt x="441658" y="380436"/>
                  <a:pt x="454832" y="391673"/>
                </a:cubicBezTo>
                <a:lnTo>
                  <a:pt x="685768" y="160737"/>
                </a:lnTo>
                <a:cubicBezTo>
                  <a:pt x="621447" y="108040"/>
                  <a:pt x="539689" y="77042"/>
                  <a:pt x="450569" y="77042"/>
                </a:cubicBezTo>
                <a:cubicBezTo>
                  <a:pt x="244819" y="77042"/>
                  <a:pt x="77429" y="244432"/>
                  <a:pt x="77429" y="450182"/>
                </a:cubicBezTo>
                <a:close/>
              </a:path>
            </a:pathLst>
          </a:custGeom>
          <a:solidFill>
            <a:schemeClr val="bg1"/>
          </a:solidFill>
          <a:ln w="387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0" name="ICON: None of These">
            <a:extLst>
              <a:ext uri="{FF2B5EF4-FFF2-40B4-BE49-F238E27FC236}">
                <a16:creationId xmlns:a16="http://schemas.microsoft.com/office/drawing/2014/main" id="{0055382A-C18A-0F27-35E3-B2A6D3CE194E}"/>
              </a:ext>
            </a:extLst>
          </p:cNvPr>
          <p:cNvSpPr>
            <a:spLocks noChangeAspect="1"/>
          </p:cNvSpPr>
          <p:nvPr/>
        </p:nvSpPr>
        <p:spPr>
          <a:xfrm rot="2700000">
            <a:off x="213543" y="2303973"/>
            <a:ext cx="144000" cy="144000"/>
          </a:xfrm>
          <a:prstGeom prst="plus">
            <a:avLst>
              <a:gd name="adj" fmla="val 433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51" name="Left Arrow">
            <a:extLst>
              <a:ext uri="{FF2B5EF4-FFF2-40B4-BE49-F238E27FC236}">
                <a16:creationId xmlns:a16="http://schemas.microsoft.com/office/drawing/2014/main" id="{98A058D4-EFDB-776E-4BE2-DDF1D0A51E46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86992"/>
      </p:ext>
    </p:extLst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-3713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979435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Pharmacy</a:t>
            </a:r>
          </a:p>
        </p:txBody>
      </p:sp>
      <p:sp>
        <p:nvSpPr>
          <p:cNvPr id="45" name="Left Arrow">
            <a:extLst>
              <a:ext uri="{FF2B5EF4-FFF2-40B4-BE49-F238E27FC236}">
                <a16:creationId xmlns:a16="http://schemas.microsoft.com/office/drawing/2014/main" id="{07692BFC-8452-5659-2EA0-4EDD337AFF13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ight Arrow">
            <a:extLst>
              <a:ext uri="{FF2B5EF4-FFF2-40B4-BE49-F238E27FC236}">
                <a16:creationId xmlns:a16="http://schemas.microsoft.com/office/drawing/2014/main" id="{8FA0A2A7-F8E1-E166-3CEF-1E4403072F0B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Data">
            <a:extLst>
              <a:ext uri="{FF2B5EF4-FFF2-40B4-BE49-F238E27FC236}">
                <a16:creationId xmlns:a16="http://schemas.microsoft.com/office/drawing/2014/main" id="{B488566B-A241-A6EF-A193-CCFB4169DB3C}"/>
              </a:ext>
            </a:extLst>
          </p:cNvPr>
          <p:cNvSpPr txBox="1"/>
          <p:nvPr/>
        </p:nvSpPr>
        <p:spPr>
          <a:xfrm>
            <a:off x="127538" y="806483"/>
            <a:ext cx="1027525" cy="61555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88%</a:t>
            </a:r>
          </a:p>
        </p:txBody>
      </p:sp>
      <p:sp>
        <p:nvSpPr>
          <p:cNvPr id="58" name="Description">
            <a:extLst>
              <a:ext uri="{FF2B5EF4-FFF2-40B4-BE49-F238E27FC236}">
                <a16:creationId xmlns:a16="http://schemas.microsoft.com/office/drawing/2014/main" id="{EE98C4C3-839B-9F5F-44AD-267012DC6E2F}"/>
              </a:ext>
            </a:extLst>
          </p:cNvPr>
          <p:cNvSpPr txBox="1"/>
          <p:nvPr/>
        </p:nvSpPr>
        <p:spPr>
          <a:xfrm>
            <a:off x="127539" y="1422036"/>
            <a:ext cx="130405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said their 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experience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using these 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pharmacy services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was </a:t>
            </a: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good</a:t>
            </a:r>
          </a:p>
        </p:txBody>
      </p:sp>
      <p:sp>
        <p:nvSpPr>
          <p:cNvPr id="59" name="ICON: Thumbs Up">
            <a:extLst>
              <a:ext uri="{FF2B5EF4-FFF2-40B4-BE49-F238E27FC236}">
                <a16:creationId xmlns:a16="http://schemas.microsoft.com/office/drawing/2014/main" id="{67AFD8E2-F6DD-03D5-A14B-0A8E38D51B8C}"/>
              </a:ext>
            </a:extLst>
          </p:cNvPr>
          <p:cNvSpPr>
            <a:spLocks noChangeAspect="1"/>
          </p:cNvSpPr>
          <p:nvPr/>
        </p:nvSpPr>
        <p:spPr>
          <a:xfrm>
            <a:off x="1495425" y="821674"/>
            <a:ext cx="1234286" cy="1080000"/>
          </a:xfrm>
          <a:custGeom>
            <a:avLst/>
            <a:gdLst>
              <a:gd name="connsiteX0" fmla="*/ 0 w 240000"/>
              <a:gd name="connsiteY0" fmla="*/ 75000 h 210000"/>
              <a:gd name="connsiteX1" fmla="*/ 45000 w 240000"/>
              <a:gd name="connsiteY1" fmla="*/ 75000 h 210000"/>
              <a:gd name="connsiteX2" fmla="*/ 57000 w 240000"/>
              <a:gd name="connsiteY2" fmla="*/ 87000 h 210000"/>
              <a:gd name="connsiteX3" fmla="*/ 57000 w 240000"/>
              <a:gd name="connsiteY3" fmla="*/ 189000 h 210000"/>
              <a:gd name="connsiteX4" fmla="*/ 45000 w 240000"/>
              <a:gd name="connsiteY4" fmla="*/ 201000 h 210000"/>
              <a:gd name="connsiteX5" fmla="*/ 0 w 240000"/>
              <a:gd name="connsiteY5" fmla="*/ 201000 h 210000"/>
              <a:gd name="connsiteX6" fmla="*/ 147000 w 240000"/>
              <a:gd name="connsiteY6" fmla="*/ 0 h 210000"/>
              <a:gd name="connsiteX7" fmla="*/ 165000 w 240000"/>
              <a:gd name="connsiteY7" fmla="*/ 18000 h 210000"/>
              <a:gd name="connsiteX8" fmla="*/ 156000 w 240000"/>
              <a:gd name="connsiteY8" fmla="*/ 75300 h 210000"/>
              <a:gd name="connsiteX9" fmla="*/ 165000 w 240000"/>
              <a:gd name="connsiteY9" fmla="*/ 84000 h 210000"/>
              <a:gd name="connsiteX10" fmla="*/ 222000 w 240000"/>
              <a:gd name="connsiteY10" fmla="*/ 84000 h 210000"/>
              <a:gd name="connsiteX11" fmla="*/ 240000 w 240000"/>
              <a:gd name="connsiteY11" fmla="*/ 102000 h 210000"/>
              <a:gd name="connsiteX12" fmla="*/ 228300 w 240000"/>
              <a:gd name="connsiteY12" fmla="*/ 118800 h 210000"/>
              <a:gd name="connsiteX13" fmla="*/ 234000 w 240000"/>
              <a:gd name="connsiteY13" fmla="*/ 132000 h 210000"/>
              <a:gd name="connsiteX14" fmla="*/ 219900 w 240000"/>
              <a:gd name="connsiteY14" fmla="*/ 149400 h 210000"/>
              <a:gd name="connsiteX15" fmla="*/ 225000 w 240000"/>
              <a:gd name="connsiteY15" fmla="*/ 162000 h 210000"/>
              <a:gd name="connsiteX16" fmla="*/ 207000 w 240000"/>
              <a:gd name="connsiteY16" fmla="*/ 180000 h 210000"/>
              <a:gd name="connsiteX17" fmla="*/ 205200 w 240000"/>
              <a:gd name="connsiteY17" fmla="*/ 180000 h 210000"/>
              <a:gd name="connsiteX18" fmla="*/ 210000 w 240000"/>
              <a:gd name="connsiteY18" fmla="*/ 192000 h 210000"/>
              <a:gd name="connsiteX19" fmla="*/ 192000 w 240000"/>
              <a:gd name="connsiteY19" fmla="*/ 210000 h 210000"/>
              <a:gd name="connsiteX20" fmla="*/ 138000 w 240000"/>
              <a:gd name="connsiteY20" fmla="*/ 210000 h 210000"/>
              <a:gd name="connsiteX21" fmla="*/ 75000 w 240000"/>
              <a:gd name="connsiteY21" fmla="*/ 186000 h 210000"/>
              <a:gd name="connsiteX22" fmla="*/ 75000 w 240000"/>
              <a:gd name="connsiteY22" fmla="*/ 90000 h 210000"/>
              <a:gd name="connsiteX23" fmla="*/ 129000 w 240000"/>
              <a:gd name="connsiteY23" fmla="*/ 18000 h 210000"/>
              <a:gd name="connsiteX24" fmla="*/ 147000 w 240000"/>
              <a:gd name="connsiteY24" fmla="*/ 0 h 2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0000" h="210000">
                <a:moveTo>
                  <a:pt x="0" y="75000"/>
                </a:moveTo>
                <a:lnTo>
                  <a:pt x="45000" y="75000"/>
                </a:lnTo>
                <a:cubicBezTo>
                  <a:pt x="51600" y="75000"/>
                  <a:pt x="57000" y="80400"/>
                  <a:pt x="57000" y="87000"/>
                </a:cubicBezTo>
                <a:lnTo>
                  <a:pt x="57000" y="189000"/>
                </a:lnTo>
                <a:cubicBezTo>
                  <a:pt x="57000" y="195600"/>
                  <a:pt x="51600" y="201000"/>
                  <a:pt x="45000" y="201000"/>
                </a:cubicBezTo>
                <a:lnTo>
                  <a:pt x="0" y="201000"/>
                </a:lnTo>
                <a:close/>
                <a:moveTo>
                  <a:pt x="147000" y="0"/>
                </a:moveTo>
                <a:cubicBezTo>
                  <a:pt x="156900" y="0"/>
                  <a:pt x="165000" y="8100"/>
                  <a:pt x="165000" y="18000"/>
                </a:cubicBezTo>
                <a:cubicBezTo>
                  <a:pt x="165000" y="59100"/>
                  <a:pt x="156300" y="69900"/>
                  <a:pt x="156000" y="75300"/>
                </a:cubicBezTo>
                <a:cubicBezTo>
                  <a:pt x="156300" y="80100"/>
                  <a:pt x="160200" y="84000"/>
                  <a:pt x="165000" y="84000"/>
                </a:cubicBezTo>
                <a:lnTo>
                  <a:pt x="222000" y="84000"/>
                </a:lnTo>
                <a:cubicBezTo>
                  <a:pt x="231900" y="84000"/>
                  <a:pt x="240000" y="92100"/>
                  <a:pt x="240000" y="102000"/>
                </a:cubicBezTo>
                <a:cubicBezTo>
                  <a:pt x="240000" y="109800"/>
                  <a:pt x="235200" y="116400"/>
                  <a:pt x="228300" y="118800"/>
                </a:cubicBezTo>
                <a:cubicBezTo>
                  <a:pt x="231900" y="122100"/>
                  <a:pt x="234000" y="126900"/>
                  <a:pt x="234000" y="132000"/>
                </a:cubicBezTo>
                <a:cubicBezTo>
                  <a:pt x="234000" y="140400"/>
                  <a:pt x="228000" y="147600"/>
                  <a:pt x="219900" y="149400"/>
                </a:cubicBezTo>
                <a:cubicBezTo>
                  <a:pt x="223200" y="152700"/>
                  <a:pt x="225000" y="157200"/>
                  <a:pt x="225000" y="162000"/>
                </a:cubicBezTo>
                <a:cubicBezTo>
                  <a:pt x="225000" y="171900"/>
                  <a:pt x="216900" y="180000"/>
                  <a:pt x="207000" y="180000"/>
                </a:cubicBezTo>
                <a:cubicBezTo>
                  <a:pt x="206400" y="180000"/>
                  <a:pt x="205800" y="180000"/>
                  <a:pt x="205200" y="180000"/>
                </a:cubicBezTo>
                <a:cubicBezTo>
                  <a:pt x="208200" y="183000"/>
                  <a:pt x="210000" y="187200"/>
                  <a:pt x="210000" y="192000"/>
                </a:cubicBezTo>
                <a:cubicBezTo>
                  <a:pt x="210000" y="201900"/>
                  <a:pt x="201900" y="210000"/>
                  <a:pt x="192000" y="210000"/>
                </a:cubicBezTo>
                <a:cubicBezTo>
                  <a:pt x="192000" y="210000"/>
                  <a:pt x="151500" y="210000"/>
                  <a:pt x="138000" y="210000"/>
                </a:cubicBezTo>
                <a:cubicBezTo>
                  <a:pt x="97800" y="210000"/>
                  <a:pt x="96300" y="186000"/>
                  <a:pt x="75000" y="186000"/>
                </a:cubicBezTo>
                <a:lnTo>
                  <a:pt x="75000" y="90000"/>
                </a:lnTo>
                <a:cubicBezTo>
                  <a:pt x="75900" y="89400"/>
                  <a:pt x="129000" y="63600"/>
                  <a:pt x="129000" y="18000"/>
                </a:cubicBezTo>
                <a:cubicBezTo>
                  <a:pt x="129000" y="8100"/>
                  <a:pt x="137100" y="0"/>
                  <a:pt x="147000" y="0"/>
                </a:cubicBezTo>
                <a:close/>
              </a:path>
            </a:pathLst>
          </a:custGeom>
          <a:solidFill>
            <a:srgbClr val="99C7EB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8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Data 01">
            <a:extLst>
              <a:ext uri="{FF2B5EF4-FFF2-40B4-BE49-F238E27FC236}">
                <a16:creationId xmlns:a16="http://schemas.microsoft.com/office/drawing/2014/main" id="{47EE4D63-27CF-8969-78DB-C05AFBB8F19A}"/>
              </a:ext>
            </a:extLst>
          </p:cNvPr>
          <p:cNvSpPr txBox="1"/>
          <p:nvPr/>
        </p:nvSpPr>
        <p:spPr>
          <a:xfrm>
            <a:off x="127538" y="2159269"/>
            <a:ext cx="828000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703356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87% in 2024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0E38A-43B7-8B4C-5319-7723A92FA479}"/>
              </a:ext>
            </a:extLst>
          </p:cNvPr>
          <p:cNvCxnSpPr>
            <a:cxnSpLocks/>
          </p:cNvCxnSpPr>
          <p:nvPr/>
        </p:nvCxnSpPr>
        <p:spPr>
          <a:xfrm>
            <a:off x="127538" y="2127665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5F87F3C-1495-B046-4C96-FFB2C10599D7}"/>
              </a:ext>
            </a:extLst>
          </p:cNvPr>
          <p:cNvCxnSpPr>
            <a:cxnSpLocks/>
          </p:cNvCxnSpPr>
          <p:nvPr/>
        </p:nvCxnSpPr>
        <p:spPr>
          <a:xfrm>
            <a:off x="127538" y="2329372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368034"/>
      </p:ext>
    </p:extLst>
  </p:cSld>
  <p:clrMapOvr>
    <a:masterClrMapping/>
  </p:clrMapOvr>
  <p:transition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pic>
        <p:nvPicPr>
          <p:cNvPr id="2" name="GPPS Logo" descr="GP Patient Survey logo">
            <a:extLst>
              <a:ext uri="{FF2B5EF4-FFF2-40B4-BE49-F238E27FC236}">
                <a16:creationId xmlns:a16="http://schemas.microsoft.com/office/drawing/2014/main" id="{49325175-364D-564D-0476-5BBAD60E63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13" name="Ipsos Logo">
            <a:extLst>
              <a:ext uri="{FF2B5EF4-FFF2-40B4-BE49-F238E27FC236}">
                <a16:creationId xmlns:a16="http://schemas.microsoft.com/office/drawing/2014/main" id="{3BCBDA9F-D405-51B8-403E-B4E9BC11F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15" name="Footer">
            <a:extLst>
              <a:ext uri="{FF2B5EF4-FFF2-40B4-BE49-F238E27FC236}">
                <a16:creationId xmlns:a16="http://schemas.microsoft.com/office/drawing/2014/main" id="{1877C597-BC39-6986-39E1-EC5EFA0B4946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16" name="Line (Top Right)">
            <a:extLst>
              <a:ext uri="{FF2B5EF4-FFF2-40B4-BE49-F238E27FC236}">
                <a16:creationId xmlns:a16="http://schemas.microsoft.com/office/drawing/2014/main" id="{8147A53C-890E-D74B-342E-A51CC0DEB2A3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ne (Bottom Left)">
            <a:extLst>
              <a:ext uri="{FF2B5EF4-FFF2-40B4-BE49-F238E27FC236}">
                <a16:creationId xmlns:a16="http://schemas.microsoft.com/office/drawing/2014/main" id="{C004F0B0-216B-80A8-ED63-C4D3D18F3D2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">
            <a:extLst>
              <a:ext uri="{FF2B5EF4-FFF2-40B4-BE49-F238E27FC236}">
                <a16:creationId xmlns:a16="http://schemas.microsoft.com/office/drawing/2014/main" id="{2592792B-D7FC-ED08-42F8-D927034EA74C}"/>
              </a:ext>
            </a:extLst>
          </p:cNvPr>
          <p:cNvSpPr txBox="1"/>
          <p:nvPr/>
        </p:nvSpPr>
        <p:spPr>
          <a:xfrm>
            <a:off x="127538" y="185644"/>
            <a:ext cx="889667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Dentistry</a:t>
            </a:r>
          </a:p>
        </p:txBody>
      </p:sp>
      <p:sp>
        <p:nvSpPr>
          <p:cNvPr id="20" name="Left Arrow">
            <a:extLst>
              <a:ext uri="{FF2B5EF4-FFF2-40B4-BE49-F238E27FC236}">
                <a16:creationId xmlns:a16="http://schemas.microsoft.com/office/drawing/2014/main" id="{B86CB43C-0390-6366-1AD4-AA03CDDD6FE6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ight Arrow">
            <a:extLst>
              <a:ext uri="{FF2B5EF4-FFF2-40B4-BE49-F238E27FC236}">
                <a16:creationId xmlns:a16="http://schemas.microsoft.com/office/drawing/2014/main" id="{6BA7FB7F-2088-CA27-02FD-FCF4DDEEF99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8" name="Chart 01">
            <a:extLst>
              <a:ext uri="{FF2B5EF4-FFF2-40B4-BE49-F238E27FC236}">
                <a16:creationId xmlns:a16="http://schemas.microsoft.com/office/drawing/2014/main" id="{D2A78F8E-A82E-8BCC-382F-39B53E9153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2734764"/>
              </p:ext>
            </p:extLst>
          </p:nvPr>
        </p:nvGraphicFramePr>
        <p:xfrm>
          <a:off x="127000" y="535323"/>
          <a:ext cx="108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ICON: Person">
            <a:extLst>
              <a:ext uri="{FF2B5EF4-FFF2-40B4-BE49-F238E27FC236}">
                <a16:creationId xmlns:a16="http://schemas.microsoft.com/office/drawing/2014/main" id="{1DCB7C4C-AA1C-22FB-7D78-E3807A7FA5A5}"/>
              </a:ext>
            </a:extLst>
          </p:cNvPr>
          <p:cNvSpPr>
            <a:spLocks noChangeAspect="1"/>
          </p:cNvSpPr>
          <p:nvPr/>
        </p:nvSpPr>
        <p:spPr>
          <a:xfrm>
            <a:off x="579428" y="1288583"/>
            <a:ext cx="175144" cy="216000"/>
          </a:xfrm>
          <a:custGeom>
            <a:avLst/>
            <a:gdLst>
              <a:gd name="connsiteX0" fmla="*/ 49935 w 239616"/>
              <a:gd name="connsiteY0" fmla="*/ 145707 h 295513"/>
              <a:gd name="connsiteX1" fmla="*/ 53103 w 239616"/>
              <a:gd name="connsiteY1" fmla="*/ 148875 h 295513"/>
              <a:gd name="connsiteX2" fmla="*/ 64469 w 239616"/>
              <a:gd name="connsiteY2" fmla="*/ 158377 h 295513"/>
              <a:gd name="connsiteX3" fmla="*/ 75276 w 239616"/>
              <a:gd name="connsiteY3" fmla="*/ 164899 h 295513"/>
              <a:gd name="connsiteX4" fmla="*/ 119808 w 239616"/>
              <a:gd name="connsiteY4" fmla="*/ 175706 h 295513"/>
              <a:gd name="connsiteX5" fmla="*/ 163967 w 239616"/>
              <a:gd name="connsiteY5" fmla="*/ 164899 h 295513"/>
              <a:gd name="connsiteX6" fmla="*/ 166948 w 239616"/>
              <a:gd name="connsiteY6" fmla="*/ 163408 h 295513"/>
              <a:gd name="connsiteX7" fmla="*/ 174960 w 239616"/>
              <a:gd name="connsiteY7" fmla="*/ 158377 h 295513"/>
              <a:gd name="connsiteX8" fmla="*/ 185208 w 239616"/>
              <a:gd name="connsiteY8" fmla="*/ 149992 h 295513"/>
              <a:gd name="connsiteX9" fmla="*/ 189680 w 239616"/>
              <a:gd name="connsiteY9" fmla="*/ 145707 h 295513"/>
              <a:gd name="connsiteX10" fmla="*/ 234212 w 239616"/>
              <a:gd name="connsiteY10" fmla="*/ 207567 h 295513"/>
              <a:gd name="connsiteX11" fmla="*/ 238498 w 239616"/>
              <a:gd name="connsiteY11" fmla="*/ 226200 h 295513"/>
              <a:gd name="connsiteX12" fmla="*/ 239616 w 239616"/>
              <a:gd name="connsiteY12" fmla="*/ 242783 h 295513"/>
              <a:gd name="connsiteX13" fmla="*/ 234026 w 239616"/>
              <a:gd name="connsiteY13" fmla="*/ 278930 h 295513"/>
              <a:gd name="connsiteX14" fmla="*/ 211667 w 239616"/>
              <a:gd name="connsiteY14" fmla="*/ 295513 h 295513"/>
              <a:gd name="connsiteX15" fmla="*/ 27949 w 239616"/>
              <a:gd name="connsiteY15" fmla="*/ 295513 h 295513"/>
              <a:gd name="connsiteX16" fmla="*/ 5590 w 239616"/>
              <a:gd name="connsiteY16" fmla="*/ 279117 h 295513"/>
              <a:gd name="connsiteX17" fmla="*/ 0 w 239616"/>
              <a:gd name="connsiteY17" fmla="*/ 242783 h 295513"/>
              <a:gd name="connsiteX18" fmla="*/ 49935 w 239616"/>
              <a:gd name="connsiteY18" fmla="*/ 145707 h 295513"/>
              <a:gd name="connsiteX19" fmla="*/ 119809 w 239616"/>
              <a:gd name="connsiteY19" fmla="*/ 0 h 295513"/>
              <a:gd name="connsiteX20" fmla="*/ 198438 w 239616"/>
              <a:gd name="connsiteY20" fmla="*/ 78443 h 295513"/>
              <a:gd name="connsiteX21" fmla="*/ 198438 w 239616"/>
              <a:gd name="connsiteY21" fmla="*/ 78816 h 295513"/>
              <a:gd name="connsiteX22" fmla="*/ 190054 w 239616"/>
              <a:gd name="connsiteY22" fmla="*/ 113473 h 295513"/>
              <a:gd name="connsiteX23" fmla="*/ 189681 w 239616"/>
              <a:gd name="connsiteY23" fmla="*/ 114032 h 295513"/>
              <a:gd name="connsiteX24" fmla="*/ 189308 w 239616"/>
              <a:gd name="connsiteY24" fmla="*/ 114963 h 295513"/>
              <a:gd name="connsiteX25" fmla="*/ 182973 w 239616"/>
              <a:gd name="connsiteY25" fmla="*/ 125025 h 295513"/>
              <a:gd name="connsiteX26" fmla="*/ 173284 w 239616"/>
              <a:gd name="connsiteY26" fmla="*/ 135646 h 295513"/>
              <a:gd name="connsiteX27" fmla="*/ 157819 w 239616"/>
              <a:gd name="connsiteY27" fmla="*/ 147198 h 295513"/>
              <a:gd name="connsiteX28" fmla="*/ 155583 w 239616"/>
              <a:gd name="connsiteY28" fmla="*/ 148316 h 295513"/>
              <a:gd name="connsiteX29" fmla="*/ 119809 w 239616"/>
              <a:gd name="connsiteY29" fmla="*/ 157073 h 295513"/>
              <a:gd name="connsiteX30" fmla="*/ 84034 w 239616"/>
              <a:gd name="connsiteY30" fmla="*/ 148316 h 295513"/>
              <a:gd name="connsiteX31" fmla="*/ 66333 w 239616"/>
              <a:gd name="connsiteY31" fmla="*/ 135646 h 295513"/>
              <a:gd name="connsiteX32" fmla="*/ 41179 w 239616"/>
              <a:gd name="connsiteY32" fmla="*/ 78443 h 295513"/>
              <a:gd name="connsiteX33" fmla="*/ 119809 w 239616"/>
              <a:gd name="connsiteY33" fmla="*/ 0 h 295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39616" h="295513">
                <a:moveTo>
                  <a:pt x="49935" y="145707"/>
                </a:moveTo>
                <a:cubicBezTo>
                  <a:pt x="50867" y="146825"/>
                  <a:pt x="51985" y="147943"/>
                  <a:pt x="53103" y="148875"/>
                </a:cubicBezTo>
                <a:cubicBezTo>
                  <a:pt x="56643" y="152415"/>
                  <a:pt x="60370" y="155396"/>
                  <a:pt x="64469" y="158377"/>
                </a:cubicBezTo>
                <a:cubicBezTo>
                  <a:pt x="67823" y="160799"/>
                  <a:pt x="71363" y="162849"/>
                  <a:pt x="75276" y="164899"/>
                </a:cubicBezTo>
                <a:cubicBezTo>
                  <a:pt x="88878" y="171979"/>
                  <a:pt x="104343" y="175706"/>
                  <a:pt x="119808" y="175706"/>
                </a:cubicBezTo>
                <a:cubicBezTo>
                  <a:pt x="135273" y="175706"/>
                  <a:pt x="150738" y="171979"/>
                  <a:pt x="163967" y="164899"/>
                </a:cubicBezTo>
                <a:lnTo>
                  <a:pt x="166948" y="163408"/>
                </a:lnTo>
                <a:cubicBezTo>
                  <a:pt x="169930" y="161731"/>
                  <a:pt x="172538" y="160054"/>
                  <a:pt x="174960" y="158377"/>
                </a:cubicBezTo>
                <a:cubicBezTo>
                  <a:pt x="179060" y="155582"/>
                  <a:pt x="182600" y="152601"/>
                  <a:pt x="185208" y="149992"/>
                </a:cubicBezTo>
                <a:cubicBezTo>
                  <a:pt x="186699" y="148688"/>
                  <a:pt x="188190" y="147384"/>
                  <a:pt x="189680" y="145707"/>
                </a:cubicBezTo>
                <a:cubicBezTo>
                  <a:pt x="210921" y="160799"/>
                  <a:pt x="226573" y="182600"/>
                  <a:pt x="234212" y="207567"/>
                </a:cubicBezTo>
                <a:cubicBezTo>
                  <a:pt x="236262" y="213530"/>
                  <a:pt x="237566" y="219865"/>
                  <a:pt x="238498" y="226200"/>
                </a:cubicBezTo>
                <a:cubicBezTo>
                  <a:pt x="239243" y="231603"/>
                  <a:pt x="239616" y="237193"/>
                  <a:pt x="239616" y="242783"/>
                </a:cubicBezTo>
                <a:cubicBezTo>
                  <a:pt x="239616" y="255081"/>
                  <a:pt x="237752" y="267378"/>
                  <a:pt x="234026" y="278930"/>
                </a:cubicBezTo>
                <a:cubicBezTo>
                  <a:pt x="230858" y="288992"/>
                  <a:pt x="221915" y="295513"/>
                  <a:pt x="211667" y="295513"/>
                </a:cubicBezTo>
                <a:lnTo>
                  <a:pt x="27949" y="295513"/>
                </a:lnTo>
                <a:cubicBezTo>
                  <a:pt x="17701" y="295513"/>
                  <a:pt x="8757" y="288992"/>
                  <a:pt x="5590" y="279117"/>
                </a:cubicBezTo>
                <a:cubicBezTo>
                  <a:pt x="1863" y="267378"/>
                  <a:pt x="0" y="255081"/>
                  <a:pt x="0" y="242783"/>
                </a:cubicBezTo>
                <a:cubicBezTo>
                  <a:pt x="0" y="203468"/>
                  <a:pt x="19192" y="167694"/>
                  <a:pt x="49935" y="145707"/>
                </a:cubicBezTo>
                <a:close/>
                <a:moveTo>
                  <a:pt x="119809" y="0"/>
                </a:moveTo>
                <a:cubicBezTo>
                  <a:pt x="163036" y="0"/>
                  <a:pt x="198438" y="35216"/>
                  <a:pt x="198438" y="78443"/>
                </a:cubicBezTo>
                <a:lnTo>
                  <a:pt x="198438" y="78816"/>
                </a:lnTo>
                <a:cubicBezTo>
                  <a:pt x="198438" y="91300"/>
                  <a:pt x="195457" y="103038"/>
                  <a:pt x="190054" y="113473"/>
                </a:cubicBezTo>
                <a:cubicBezTo>
                  <a:pt x="190054" y="113659"/>
                  <a:pt x="189867" y="113845"/>
                  <a:pt x="189681" y="114032"/>
                </a:cubicBezTo>
                <a:cubicBezTo>
                  <a:pt x="189495" y="114591"/>
                  <a:pt x="189308" y="114777"/>
                  <a:pt x="189308" y="114963"/>
                </a:cubicBezTo>
                <a:cubicBezTo>
                  <a:pt x="187631" y="118504"/>
                  <a:pt x="185396" y="121857"/>
                  <a:pt x="182973" y="125025"/>
                </a:cubicBezTo>
                <a:cubicBezTo>
                  <a:pt x="180178" y="128938"/>
                  <a:pt x="176825" y="132664"/>
                  <a:pt x="173284" y="135646"/>
                </a:cubicBezTo>
                <a:cubicBezTo>
                  <a:pt x="168626" y="140304"/>
                  <a:pt x="163409" y="144030"/>
                  <a:pt x="157819" y="147198"/>
                </a:cubicBezTo>
                <a:cubicBezTo>
                  <a:pt x="157074" y="147570"/>
                  <a:pt x="156329" y="147943"/>
                  <a:pt x="155583" y="148316"/>
                </a:cubicBezTo>
                <a:cubicBezTo>
                  <a:pt x="144963" y="153906"/>
                  <a:pt x="132665" y="157073"/>
                  <a:pt x="119809" y="157073"/>
                </a:cubicBezTo>
                <a:cubicBezTo>
                  <a:pt x="106952" y="157073"/>
                  <a:pt x="94655" y="153906"/>
                  <a:pt x="84034" y="148316"/>
                </a:cubicBezTo>
                <a:cubicBezTo>
                  <a:pt x="77513" y="144962"/>
                  <a:pt x="71550" y="140863"/>
                  <a:pt x="66333" y="135646"/>
                </a:cubicBezTo>
                <a:cubicBezTo>
                  <a:pt x="50868" y="121671"/>
                  <a:pt x="41179" y="101175"/>
                  <a:pt x="41179" y="78443"/>
                </a:cubicBezTo>
                <a:cubicBezTo>
                  <a:pt x="41179" y="35216"/>
                  <a:pt x="76581" y="0"/>
                  <a:pt x="119809" y="0"/>
                </a:cubicBezTo>
                <a:close/>
              </a:path>
            </a:pathLst>
          </a:custGeom>
          <a:solidFill>
            <a:srgbClr val="003087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5" name="Of Those 01">
            <a:extLst>
              <a:ext uri="{FF2B5EF4-FFF2-40B4-BE49-F238E27FC236}">
                <a16:creationId xmlns:a16="http://schemas.microsoft.com/office/drawing/2014/main" id="{6F34FCAB-2DFA-38EA-8DB6-3C2CF9FDC698}"/>
              </a:ext>
            </a:extLst>
          </p:cNvPr>
          <p:cNvSpPr txBox="1"/>
          <p:nvPr/>
        </p:nvSpPr>
        <p:spPr>
          <a:xfrm>
            <a:off x="1113918" y="798797"/>
            <a:ext cx="219612" cy="251795"/>
          </a:xfrm>
          <a:prstGeom prst="rect">
            <a:avLst/>
          </a:prstGeom>
          <a:noFill/>
        </p:spPr>
        <p:txBody>
          <a:bodyPr wrap="none" lIns="0" tIns="0" rIns="0" bIns="36000" rtlCol="0" anchor="b">
            <a:spAutoFit/>
          </a:bodyPr>
          <a:lstStyle/>
          <a:p>
            <a:pPr algn="ctr"/>
            <a:r>
              <a:rPr lang="en-GB" sz="700" dirty="0">
                <a:solidFill>
                  <a:schemeClr val="bg1"/>
                </a:solidFill>
              </a:rPr>
              <a:t>of</a:t>
            </a:r>
            <a:br>
              <a:rPr lang="en-GB" sz="700" dirty="0">
                <a:solidFill>
                  <a:schemeClr val="bg1"/>
                </a:solidFill>
              </a:rPr>
            </a:br>
            <a:r>
              <a:rPr lang="en-GB" sz="700" dirty="0">
                <a:solidFill>
                  <a:schemeClr val="bg1"/>
                </a:solidFill>
              </a:rPr>
              <a:t>those</a:t>
            </a:r>
          </a:p>
        </p:txBody>
      </p:sp>
      <p:cxnSp>
        <p:nvCxnSpPr>
          <p:cNvPr id="3" name="Dotted Line 01a">
            <a:extLst>
              <a:ext uri="{FF2B5EF4-FFF2-40B4-BE49-F238E27FC236}">
                <a16:creationId xmlns:a16="http://schemas.microsoft.com/office/drawing/2014/main" id="{E0A173F2-0024-576F-A661-10947D21C81F}"/>
              </a:ext>
            </a:extLst>
          </p:cNvPr>
          <p:cNvCxnSpPr>
            <a:cxnSpLocks/>
          </p:cNvCxnSpPr>
          <p:nvPr/>
        </p:nvCxnSpPr>
        <p:spPr>
          <a:xfrm>
            <a:off x="1079724" y="1050592"/>
            <a:ext cx="288000" cy="0"/>
          </a:xfrm>
          <a:prstGeom prst="line">
            <a:avLst/>
          </a:prstGeom>
          <a:ln w="12700" cap="rnd">
            <a:solidFill>
              <a:schemeClr val="bg1">
                <a:alpha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 01">
            <a:extLst>
              <a:ext uri="{FF2B5EF4-FFF2-40B4-BE49-F238E27FC236}">
                <a16:creationId xmlns:a16="http://schemas.microsoft.com/office/drawing/2014/main" id="{338A5759-87D9-8C93-8ACF-6A278767B9C5}"/>
              </a:ext>
            </a:extLst>
          </p:cNvPr>
          <p:cNvSpPr/>
          <p:nvPr/>
        </p:nvSpPr>
        <p:spPr>
          <a:xfrm>
            <a:off x="1133724" y="1207122"/>
            <a:ext cx="180000" cy="1800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cxnSp>
        <p:nvCxnSpPr>
          <p:cNvPr id="7" name="Dotted Line 01b">
            <a:extLst>
              <a:ext uri="{FF2B5EF4-FFF2-40B4-BE49-F238E27FC236}">
                <a16:creationId xmlns:a16="http://schemas.microsoft.com/office/drawing/2014/main" id="{38FB4F65-0D9D-FA9E-B0CF-15ACAB29E285}"/>
              </a:ext>
            </a:extLst>
          </p:cNvPr>
          <p:cNvCxnSpPr>
            <a:cxnSpLocks/>
          </p:cNvCxnSpPr>
          <p:nvPr/>
        </p:nvCxnSpPr>
        <p:spPr>
          <a:xfrm>
            <a:off x="1079724" y="1543651"/>
            <a:ext cx="288000" cy="0"/>
          </a:xfrm>
          <a:prstGeom prst="line">
            <a:avLst/>
          </a:prstGeom>
          <a:ln w="12700" cap="rnd">
            <a:solidFill>
              <a:schemeClr val="bg1">
                <a:alpha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Chart 02">
            <a:extLst>
              <a:ext uri="{FF2B5EF4-FFF2-40B4-BE49-F238E27FC236}">
                <a16:creationId xmlns:a16="http://schemas.microsoft.com/office/drawing/2014/main" id="{BEDEAF3C-909A-E638-D3D6-5FF41EC47F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3823270"/>
              </p:ext>
            </p:extLst>
          </p:nvPr>
        </p:nvGraphicFramePr>
        <p:xfrm>
          <a:off x="1315425" y="535323"/>
          <a:ext cx="72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7" name="ICON: Appountment">
            <a:extLst>
              <a:ext uri="{FF2B5EF4-FFF2-40B4-BE49-F238E27FC236}">
                <a16:creationId xmlns:a16="http://schemas.microsoft.com/office/drawing/2014/main" id="{048F21CD-9120-976A-D62D-84DD96A42A58}"/>
              </a:ext>
            </a:extLst>
          </p:cNvPr>
          <p:cNvSpPr>
            <a:spLocks noChangeAspect="1"/>
          </p:cNvSpPr>
          <p:nvPr/>
        </p:nvSpPr>
        <p:spPr>
          <a:xfrm>
            <a:off x="1590949" y="1324583"/>
            <a:ext cx="168952" cy="180000"/>
          </a:xfrm>
          <a:custGeom>
            <a:avLst/>
            <a:gdLst>
              <a:gd name="connsiteX0" fmla="*/ 92707 w 303786"/>
              <a:gd name="connsiteY0" fmla="*/ 216407 h 323653"/>
              <a:gd name="connsiteX1" fmla="*/ 96590 w 303786"/>
              <a:gd name="connsiteY1" fmla="*/ 191161 h 323653"/>
              <a:gd name="connsiteX2" fmla="*/ 121834 w 303786"/>
              <a:gd name="connsiteY2" fmla="*/ 195044 h 323653"/>
              <a:gd name="connsiteX3" fmla="*/ 122580 w 303786"/>
              <a:gd name="connsiteY3" fmla="*/ 196142 h 323653"/>
              <a:gd name="connsiteX4" fmla="*/ 134934 w 303786"/>
              <a:gd name="connsiteY4" fmla="*/ 214330 h 323653"/>
              <a:gd name="connsiteX5" fmla="*/ 182217 w 303786"/>
              <a:gd name="connsiteY5" fmla="*/ 157040 h 323653"/>
              <a:gd name="connsiteX6" fmla="*/ 207629 w 303786"/>
              <a:gd name="connsiteY6" fmla="*/ 154602 h 323653"/>
              <a:gd name="connsiteX7" fmla="*/ 207629 w 303786"/>
              <a:gd name="connsiteY7" fmla="*/ 154602 h 323653"/>
              <a:gd name="connsiteX8" fmla="*/ 210071 w 303786"/>
              <a:gd name="connsiteY8" fmla="*/ 180027 h 323653"/>
              <a:gd name="connsiteX9" fmla="*/ 210067 w 303786"/>
              <a:gd name="connsiteY9" fmla="*/ 180032 h 323653"/>
              <a:gd name="connsiteX10" fmla="*/ 155126 w 303786"/>
              <a:gd name="connsiteY10" fmla="*/ 246623 h 323653"/>
              <a:gd name="connsiteX11" fmla="*/ 116992 w 303786"/>
              <a:gd name="connsiteY11" fmla="*/ 250322 h 323653"/>
              <a:gd name="connsiteX12" fmla="*/ 111780 w 303786"/>
              <a:gd name="connsiteY12" fmla="*/ 244600 h 323653"/>
              <a:gd name="connsiteX13" fmla="*/ 303786 w 303786"/>
              <a:gd name="connsiteY13" fmla="*/ 64839 h 323653"/>
              <a:gd name="connsiteX14" fmla="*/ 303786 w 303786"/>
              <a:gd name="connsiteY14" fmla="*/ 278501 h 323653"/>
              <a:gd name="connsiteX15" fmla="*/ 258634 w 303786"/>
              <a:gd name="connsiteY15" fmla="*/ 323653 h 323653"/>
              <a:gd name="connsiteX16" fmla="*/ 45153 w 303786"/>
              <a:gd name="connsiteY16" fmla="*/ 323653 h 323653"/>
              <a:gd name="connsiteX17" fmla="*/ 0 w 303786"/>
              <a:gd name="connsiteY17" fmla="*/ 278501 h 323653"/>
              <a:gd name="connsiteX18" fmla="*/ 0 w 303786"/>
              <a:gd name="connsiteY18" fmla="*/ 64839 h 323653"/>
              <a:gd name="connsiteX19" fmla="*/ 45153 w 303786"/>
              <a:gd name="connsiteY19" fmla="*/ 19686 h 323653"/>
              <a:gd name="connsiteX20" fmla="*/ 85429 w 303786"/>
              <a:gd name="connsiteY20" fmla="*/ 19686 h 323653"/>
              <a:gd name="connsiteX21" fmla="*/ 85429 w 303786"/>
              <a:gd name="connsiteY21" fmla="*/ 48403 h 323653"/>
              <a:gd name="connsiteX22" fmla="*/ 94459 w 303786"/>
              <a:gd name="connsiteY22" fmla="*/ 57434 h 323653"/>
              <a:gd name="connsiteX23" fmla="*/ 103490 w 303786"/>
              <a:gd name="connsiteY23" fmla="*/ 48403 h 323653"/>
              <a:gd name="connsiteX24" fmla="*/ 103490 w 303786"/>
              <a:gd name="connsiteY24" fmla="*/ 19686 h 323653"/>
              <a:gd name="connsiteX25" fmla="*/ 200297 w 303786"/>
              <a:gd name="connsiteY25" fmla="*/ 19686 h 323653"/>
              <a:gd name="connsiteX26" fmla="*/ 200297 w 303786"/>
              <a:gd name="connsiteY26" fmla="*/ 48403 h 323653"/>
              <a:gd name="connsiteX27" fmla="*/ 209327 w 303786"/>
              <a:gd name="connsiteY27" fmla="*/ 57434 h 323653"/>
              <a:gd name="connsiteX28" fmla="*/ 218358 w 303786"/>
              <a:gd name="connsiteY28" fmla="*/ 48403 h 323653"/>
              <a:gd name="connsiteX29" fmla="*/ 218358 w 303786"/>
              <a:gd name="connsiteY29" fmla="*/ 19686 h 323653"/>
              <a:gd name="connsiteX30" fmla="*/ 258634 w 303786"/>
              <a:gd name="connsiteY30" fmla="*/ 19686 h 323653"/>
              <a:gd name="connsiteX31" fmla="*/ 303786 w 303786"/>
              <a:gd name="connsiteY31" fmla="*/ 64839 h 323653"/>
              <a:gd name="connsiteX32" fmla="*/ 285725 w 303786"/>
              <a:gd name="connsiteY32" fmla="*/ 101322 h 323653"/>
              <a:gd name="connsiteX33" fmla="*/ 18061 w 303786"/>
              <a:gd name="connsiteY33" fmla="*/ 101322 h 323653"/>
              <a:gd name="connsiteX34" fmla="*/ 18061 w 303786"/>
              <a:gd name="connsiteY34" fmla="*/ 278501 h 323653"/>
              <a:gd name="connsiteX35" fmla="*/ 45153 w 303786"/>
              <a:gd name="connsiteY35" fmla="*/ 305592 h 323653"/>
              <a:gd name="connsiteX36" fmla="*/ 258634 w 303786"/>
              <a:gd name="connsiteY36" fmla="*/ 305592 h 323653"/>
              <a:gd name="connsiteX37" fmla="*/ 285725 w 303786"/>
              <a:gd name="connsiteY37" fmla="*/ 278501 h 323653"/>
              <a:gd name="connsiteX38" fmla="*/ 103490 w 303786"/>
              <a:gd name="connsiteY38" fmla="*/ 9031 h 323653"/>
              <a:gd name="connsiteX39" fmla="*/ 94459 w 303786"/>
              <a:gd name="connsiteY39" fmla="*/ 0 h 323653"/>
              <a:gd name="connsiteX40" fmla="*/ 85429 w 303786"/>
              <a:gd name="connsiteY40" fmla="*/ 9031 h 323653"/>
              <a:gd name="connsiteX41" fmla="*/ 85429 w 303786"/>
              <a:gd name="connsiteY41" fmla="*/ 19686 h 323653"/>
              <a:gd name="connsiteX42" fmla="*/ 103490 w 303786"/>
              <a:gd name="connsiteY42" fmla="*/ 19686 h 323653"/>
              <a:gd name="connsiteX43" fmla="*/ 218358 w 303786"/>
              <a:gd name="connsiteY43" fmla="*/ 9031 h 323653"/>
              <a:gd name="connsiteX44" fmla="*/ 209327 w 303786"/>
              <a:gd name="connsiteY44" fmla="*/ 0 h 323653"/>
              <a:gd name="connsiteX45" fmla="*/ 200297 w 303786"/>
              <a:gd name="connsiteY45" fmla="*/ 9031 h 323653"/>
              <a:gd name="connsiteX46" fmla="*/ 200297 w 303786"/>
              <a:gd name="connsiteY46" fmla="*/ 19686 h 323653"/>
              <a:gd name="connsiteX47" fmla="*/ 218358 w 303786"/>
              <a:gd name="connsiteY47" fmla="*/ 19686 h 323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3786" h="323653">
                <a:moveTo>
                  <a:pt x="92707" y="216407"/>
                </a:moveTo>
                <a:cubicBezTo>
                  <a:pt x="86808" y="208364"/>
                  <a:pt x="88546" y="197060"/>
                  <a:pt x="96590" y="191161"/>
                </a:cubicBezTo>
                <a:cubicBezTo>
                  <a:pt x="104633" y="185263"/>
                  <a:pt x="115935" y="187000"/>
                  <a:pt x="121834" y="195044"/>
                </a:cubicBezTo>
                <a:cubicBezTo>
                  <a:pt x="122096" y="195400"/>
                  <a:pt x="122345" y="195767"/>
                  <a:pt x="122580" y="196142"/>
                </a:cubicBezTo>
                <a:lnTo>
                  <a:pt x="134934" y="214330"/>
                </a:lnTo>
                <a:lnTo>
                  <a:pt x="182217" y="157040"/>
                </a:lnTo>
                <a:cubicBezTo>
                  <a:pt x="188564" y="149355"/>
                  <a:pt x="199937" y="148265"/>
                  <a:pt x="207629" y="154602"/>
                </a:cubicBezTo>
                <a:lnTo>
                  <a:pt x="207629" y="154602"/>
                </a:lnTo>
                <a:cubicBezTo>
                  <a:pt x="215325" y="160949"/>
                  <a:pt x="216418" y="172333"/>
                  <a:pt x="210071" y="180027"/>
                </a:cubicBezTo>
                <a:cubicBezTo>
                  <a:pt x="210069" y="180028"/>
                  <a:pt x="210069" y="180030"/>
                  <a:pt x="210067" y="180032"/>
                </a:cubicBezTo>
                <a:lnTo>
                  <a:pt x="155126" y="246623"/>
                </a:lnTo>
                <a:cubicBezTo>
                  <a:pt x="145617" y="258175"/>
                  <a:pt x="128544" y="259831"/>
                  <a:pt x="116992" y="250322"/>
                </a:cubicBezTo>
                <a:cubicBezTo>
                  <a:pt x="114989" y="248675"/>
                  <a:pt x="113233" y="246748"/>
                  <a:pt x="111780" y="244600"/>
                </a:cubicBezTo>
                <a:close/>
                <a:moveTo>
                  <a:pt x="303786" y="64839"/>
                </a:moveTo>
                <a:lnTo>
                  <a:pt x="303786" y="278501"/>
                </a:lnTo>
                <a:cubicBezTo>
                  <a:pt x="303717" y="303409"/>
                  <a:pt x="283541" y="323584"/>
                  <a:pt x="258634" y="323653"/>
                </a:cubicBezTo>
                <a:lnTo>
                  <a:pt x="45153" y="323653"/>
                </a:lnTo>
                <a:cubicBezTo>
                  <a:pt x="20244" y="323584"/>
                  <a:pt x="70" y="303409"/>
                  <a:pt x="0" y="278501"/>
                </a:cubicBezTo>
                <a:lnTo>
                  <a:pt x="0" y="64839"/>
                </a:lnTo>
                <a:cubicBezTo>
                  <a:pt x="70" y="39931"/>
                  <a:pt x="20244" y="19756"/>
                  <a:pt x="45153" y="19686"/>
                </a:cubicBezTo>
                <a:lnTo>
                  <a:pt x="85429" y="19686"/>
                </a:lnTo>
                <a:lnTo>
                  <a:pt x="85429" y="48403"/>
                </a:lnTo>
                <a:cubicBezTo>
                  <a:pt x="85429" y="53391"/>
                  <a:pt x="89472" y="57434"/>
                  <a:pt x="94459" y="57434"/>
                </a:cubicBezTo>
                <a:cubicBezTo>
                  <a:pt x="99446" y="57434"/>
                  <a:pt x="103490" y="53391"/>
                  <a:pt x="103490" y="48403"/>
                </a:cubicBezTo>
                <a:lnTo>
                  <a:pt x="103490" y="19686"/>
                </a:lnTo>
                <a:lnTo>
                  <a:pt x="200297" y="19686"/>
                </a:lnTo>
                <a:lnTo>
                  <a:pt x="200297" y="48403"/>
                </a:lnTo>
                <a:cubicBezTo>
                  <a:pt x="200297" y="53391"/>
                  <a:pt x="204340" y="57434"/>
                  <a:pt x="209327" y="57434"/>
                </a:cubicBezTo>
                <a:cubicBezTo>
                  <a:pt x="214314" y="57434"/>
                  <a:pt x="218358" y="53391"/>
                  <a:pt x="218358" y="48403"/>
                </a:cubicBezTo>
                <a:lnTo>
                  <a:pt x="218358" y="19686"/>
                </a:lnTo>
                <a:lnTo>
                  <a:pt x="258634" y="19686"/>
                </a:lnTo>
                <a:cubicBezTo>
                  <a:pt x="283541" y="19756"/>
                  <a:pt x="303717" y="39931"/>
                  <a:pt x="303786" y="64839"/>
                </a:cubicBezTo>
                <a:close/>
                <a:moveTo>
                  <a:pt x="285725" y="101322"/>
                </a:moveTo>
                <a:lnTo>
                  <a:pt x="18061" y="101322"/>
                </a:lnTo>
                <a:lnTo>
                  <a:pt x="18061" y="278501"/>
                </a:lnTo>
                <a:cubicBezTo>
                  <a:pt x="18061" y="293462"/>
                  <a:pt x="30190" y="305592"/>
                  <a:pt x="45153" y="305592"/>
                </a:cubicBezTo>
                <a:lnTo>
                  <a:pt x="258634" y="305592"/>
                </a:lnTo>
                <a:cubicBezTo>
                  <a:pt x="273595" y="305592"/>
                  <a:pt x="285725" y="293462"/>
                  <a:pt x="285725" y="278501"/>
                </a:cubicBezTo>
                <a:close/>
                <a:moveTo>
                  <a:pt x="103490" y="9031"/>
                </a:moveTo>
                <a:cubicBezTo>
                  <a:pt x="103490" y="4043"/>
                  <a:pt x="99446" y="0"/>
                  <a:pt x="94459" y="0"/>
                </a:cubicBezTo>
                <a:cubicBezTo>
                  <a:pt x="89504" y="77"/>
                  <a:pt x="85506" y="4075"/>
                  <a:pt x="85429" y="9031"/>
                </a:cubicBezTo>
                <a:lnTo>
                  <a:pt x="85429" y="19686"/>
                </a:lnTo>
                <a:lnTo>
                  <a:pt x="103490" y="19686"/>
                </a:lnTo>
                <a:close/>
                <a:moveTo>
                  <a:pt x="218358" y="9031"/>
                </a:moveTo>
                <a:cubicBezTo>
                  <a:pt x="218280" y="4075"/>
                  <a:pt x="214281" y="77"/>
                  <a:pt x="209327" y="0"/>
                </a:cubicBezTo>
                <a:cubicBezTo>
                  <a:pt x="204340" y="0"/>
                  <a:pt x="200297" y="4043"/>
                  <a:pt x="200297" y="9031"/>
                </a:cubicBezTo>
                <a:lnTo>
                  <a:pt x="200297" y="19686"/>
                </a:lnTo>
                <a:lnTo>
                  <a:pt x="218358" y="19686"/>
                </a:lnTo>
                <a:close/>
              </a:path>
            </a:pathLst>
          </a:custGeom>
          <a:solidFill>
            <a:srgbClr val="003087"/>
          </a:solidFill>
          <a:ln w="1790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cxnSp>
        <p:nvCxnSpPr>
          <p:cNvPr id="11" name="Dotted Line 02a">
            <a:extLst>
              <a:ext uri="{FF2B5EF4-FFF2-40B4-BE49-F238E27FC236}">
                <a16:creationId xmlns:a16="http://schemas.microsoft.com/office/drawing/2014/main" id="{66552702-4DBA-C2F9-E076-282A3DCB1FA4}"/>
              </a:ext>
            </a:extLst>
          </p:cNvPr>
          <p:cNvCxnSpPr>
            <a:cxnSpLocks/>
          </p:cNvCxnSpPr>
          <p:nvPr/>
        </p:nvCxnSpPr>
        <p:spPr>
          <a:xfrm>
            <a:off x="1968752" y="1050592"/>
            <a:ext cx="252000" cy="0"/>
          </a:xfrm>
          <a:prstGeom prst="line">
            <a:avLst/>
          </a:prstGeom>
          <a:ln w="12700" cap="rnd">
            <a:solidFill>
              <a:schemeClr val="bg1">
                <a:alpha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Arrow 02">
            <a:extLst>
              <a:ext uri="{FF2B5EF4-FFF2-40B4-BE49-F238E27FC236}">
                <a16:creationId xmlns:a16="http://schemas.microsoft.com/office/drawing/2014/main" id="{256159D1-4924-B14A-9FEA-F270973BEAF5}"/>
              </a:ext>
            </a:extLst>
          </p:cNvPr>
          <p:cNvSpPr/>
          <p:nvPr/>
        </p:nvSpPr>
        <p:spPr>
          <a:xfrm>
            <a:off x="2004752" y="1215929"/>
            <a:ext cx="180000" cy="1800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cxnSp>
        <p:nvCxnSpPr>
          <p:cNvPr id="12" name="Dotted Line 02b">
            <a:extLst>
              <a:ext uri="{FF2B5EF4-FFF2-40B4-BE49-F238E27FC236}">
                <a16:creationId xmlns:a16="http://schemas.microsoft.com/office/drawing/2014/main" id="{713D5AF0-F2C9-0FF7-F16C-2C126D874AB2}"/>
              </a:ext>
            </a:extLst>
          </p:cNvPr>
          <p:cNvCxnSpPr>
            <a:cxnSpLocks/>
          </p:cNvCxnSpPr>
          <p:nvPr/>
        </p:nvCxnSpPr>
        <p:spPr>
          <a:xfrm>
            <a:off x="1968752" y="1543651"/>
            <a:ext cx="252000" cy="0"/>
          </a:xfrm>
          <a:prstGeom prst="line">
            <a:avLst/>
          </a:prstGeom>
          <a:ln w="12700" cap="rnd">
            <a:solidFill>
              <a:schemeClr val="bg1">
                <a:alpha val="5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Chart 03">
            <a:extLst>
              <a:ext uri="{FF2B5EF4-FFF2-40B4-BE49-F238E27FC236}">
                <a16:creationId xmlns:a16="http://schemas.microsoft.com/office/drawing/2014/main" id="{788974A9-5621-048B-08FF-3C0E8040C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551784"/>
              </p:ext>
            </p:extLst>
          </p:nvPr>
        </p:nvGraphicFramePr>
        <p:xfrm>
          <a:off x="2143850" y="535323"/>
          <a:ext cx="720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ICON: Thumbs Up">
            <a:extLst>
              <a:ext uri="{FF2B5EF4-FFF2-40B4-BE49-F238E27FC236}">
                <a16:creationId xmlns:a16="http://schemas.microsoft.com/office/drawing/2014/main" id="{02615658-8B28-F2A0-20AF-CB1B6088823D}"/>
              </a:ext>
            </a:extLst>
          </p:cNvPr>
          <p:cNvSpPr>
            <a:spLocks noChangeAspect="1"/>
          </p:cNvSpPr>
          <p:nvPr/>
        </p:nvSpPr>
        <p:spPr>
          <a:xfrm>
            <a:off x="2400993" y="1324583"/>
            <a:ext cx="205714" cy="180000"/>
          </a:xfrm>
          <a:custGeom>
            <a:avLst/>
            <a:gdLst>
              <a:gd name="connsiteX0" fmla="*/ 0 w 246857"/>
              <a:gd name="connsiteY0" fmla="*/ 77143 h 216000"/>
              <a:gd name="connsiteX1" fmla="*/ 46286 w 246857"/>
              <a:gd name="connsiteY1" fmla="*/ 77143 h 216000"/>
              <a:gd name="connsiteX2" fmla="*/ 58629 w 246857"/>
              <a:gd name="connsiteY2" fmla="*/ 89486 h 216000"/>
              <a:gd name="connsiteX3" fmla="*/ 58629 w 246857"/>
              <a:gd name="connsiteY3" fmla="*/ 194400 h 216000"/>
              <a:gd name="connsiteX4" fmla="*/ 46286 w 246857"/>
              <a:gd name="connsiteY4" fmla="*/ 206743 h 216000"/>
              <a:gd name="connsiteX5" fmla="*/ 0 w 246857"/>
              <a:gd name="connsiteY5" fmla="*/ 206743 h 216000"/>
              <a:gd name="connsiteX6" fmla="*/ 151200 w 246857"/>
              <a:gd name="connsiteY6" fmla="*/ 0 h 216000"/>
              <a:gd name="connsiteX7" fmla="*/ 169714 w 246857"/>
              <a:gd name="connsiteY7" fmla="*/ 18514 h 216000"/>
              <a:gd name="connsiteX8" fmla="*/ 160457 w 246857"/>
              <a:gd name="connsiteY8" fmla="*/ 77451 h 216000"/>
              <a:gd name="connsiteX9" fmla="*/ 169714 w 246857"/>
              <a:gd name="connsiteY9" fmla="*/ 86400 h 216000"/>
              <a:gd name="connsiteX10" fmla="*/ 228343 w 246857"/>
              <a:gd name="connsiteY10" fmla="*/ 86400 h 216000"/>
              <a:gd name="connsiteX11" fmla="*/ 246857 w 246857"/>
              <a:gd name="connsiteY11" fmla="*/ 104914 h 216000"/>
              <a:gd name="connsiteX12" fmla="*/ 234823 w 246857"/>
              <a:gd name="connsiteY12" fmla="*/ 122194 h 216000"/>
              <a:gd name="connsiteX13" fmla="*/ 240686 w 246857"/>
              <a:gd name="connsiteY13" fmla="*/ 135771 h 216000"/>
              <a:gd name="connsiteX14" fmla="*/ 226183 w 246857"/>
              <a:gd name="connsiteY14" fmla="*/ 153669 h 216000"/>
              <a:gd name="connsiteX15" fmla="*/ 231428 w 246857"/>
              <a:gd name="connsiteY15" fmla="*/ 166629 h 216000"/>
              <a:gd name="connsiteX16" fmla="*/ 212914 w 246857"/>
              <a:gd name="connsiteY16" fmla="*/ 185143 h 216000"/>
              <a:gd name="connsiteX17" fmla="*/ 211063 w 246857"/>
              <a:gd name="connsiteY17" fmla="*/ 185143 h 216000"/>
              <a:gd name="connsiteX18" fmla="*/ 216000 w 246857"/>
              <a:gd name="connsiteY18" fmla="*/ 197486 h 216000"/>
              <a:gd name="connsiteX19" fmla="*/ 197486 w 246857"/>
              <a:gd name="connsiteY19" fmla="*/ 216000 h 216000"/>
              <a:gd name="connsiteX20" fmla="*/ 141943 w 246857"/>
              <a:gd name="connsiteY20" fmla="*/ 216000 h 216000"/>
              <a:gd name="connsiteX21" fmla="*/ 77143 w 246857"/>
              <a:gd name="connsiteY21" fmla="*/ 191314 h 216000"/>
              <a:gd name="connsiteX22" fmla="*/ 77143 w 246857"/>
              <a:gd name="connsiteY22" fmla="*/ 92571 h 216000"/>
              <a:gd name="connsiteX23" fmla="*/ 132686 w 246857"/>
              <a:gd name="connsiteY23" fmla="*/ 18514 h 216000"/>
              <a:gd name="connsiteX24" fmla="*/ 151200 w 246857"/>
              <a:gd name="connsiteY24" fmla="*/ 0 h 2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6857" h="216000">
                <a:moveTo>
                  <a:pt x="0" y="77143"/>
                </a:moveTo>
                <a:lnTo>
                  <a:pt x="46286" y="77143"/>
                </a:lnTo>
                <a:cubicBezTo>
                  <a:pt x="53075" y="77143"/>
                  <a:pt x="58629" y="82697"/>
                  <a:pt x="58629" y="89486"/>
                </a:cubicBezTo>
                <a:lnTo>
                  <a:pt x="58629" y="194400"/>
                </a:lnTo>
                <a:cubicBezTo>
                  <a:pt x="58629" y="201189"/>
                  <a:pt x="53075" y="206743"/>
                  <a:pt x="46286" y="206743"/>
                </a:cubicBezTo>
                <a:lnTo>
                  <a:pt x="0" y="206743"/>
                </a:lnTo>
                <a:close/>
                <a:moveTo>
                  <a:pt x="151200" y="0"/>
                </a:moveTo>
                <a:cubicBezTo>
                  <a:pt x="161383" y="0"/>
                  <a:pt x="169714" y="8331"/>
                  <a:pt x="169714" y="18514"/>
                </a:cubicBezTo>
                <a:cubicBezTo>
                  <a:pt x="169714" y="60789"/>
                  <a:pt x="160766" y="71897"/>
                  <a:pt x="160457" y="77451"/>
                </a:cubicBezTo>
                <a:cubicBezTo>
                  <a:pt x="160766" y="82389"/>
                  <a:pt x="164777" y="86400"/>
                  <a:pt x="169714" y="86400"/>
                </a:cubicBezTo>
                <a:lnTo>
                  <a:pt x="228343" y="86400"/>
                </a:lnTo>
                <a:cubicBezTo>
                  <a:pt x="238526" y="86400"/>
                  <a:pt x="246857" y="94731"/>
                  <a:pt x="246857" y="104914"/>
                </a:cubicBezTo>
                <a:cubicBezTo>
                  <a:pt x="246857" y="112937"/>
                  <a:pt x="241920" y="119726"/>
                  <a:pt x="234823" y="122194"/>
                </a:cubicBezTo>
                <a:cubicBezTo>
                  <a:pt x="238526" y="125589"/>
                  <a:pt x="240686" y="130526"/>
                  <a:pt x="240686" y="135771"/>
                </a:cubicBezTo>
                <a:cubicBezTo>
                  <a:pt x="240686" y="144411"/>
                  <a:pt x="234514" y="151817"/>
                  <a:pt x="226183" y="153669"/>
                </a:cubicBezTo>
                <a:cubicBezTo>
                  <a:pt x="229577" y="157063"/>
                  <a:pt x="231428" y="161691"/>
                  <a:pt x="231428" y="166629"/>
                </a:cubicBezTo>
                <a:cubicBezTo>
                  <a:pt x="231428" y="176811"/>
                  <a:pt x="223097" y="185143"/>
                  <a:pt x="212914" y="185143"/>
                </a:cubicBezTo>
                <a:cubicBezTo>
                  <a:pt x="212297" y="185143"/>
                  <a:pt x="211680" y="185143"/>
                  <a:pt x="211063" y="185143"/>
                </a:cubicBezTo>
                <a:cubicBezTo>
                  <a:pt x="214149" y="188229"/>
                  <a:pt x="216000" y="192549"/>
                  <a:pt x="216000" y="197486"/>
                </a:cubicBezTo>
                <a:cubicBezTo>
                  <a:pt x="216000" y="207669"/>
                  <a:pt x="207669" y="216000"/>
                  <a:pt x="197486" y="216000"/>
                </a:cubicBezTo>
                <a:cubicBezTo>
                  <a:pt x="197486" y="216000"/>
                  <a:pt x="155829" y="216000"/>
                  <a:pt x="141943" y="216000"/>
                </a:cubicBezTo>
                <a:cubicBezTo>
                  <a:pt x="100594" y="216000"/>
                  <a:pt x="99052" y="191314"/>
                  <a:pt x="77143" y="191314"/>
                </a:cubicBezTo>
                <a:lnTo>
                  <a:pt x="77143" y="92571"/>
                </a:lnTo>
                <a:cubicBezTo>
                  <a:pt x="78069" y="91954"/>
                  <a:pt x="132686" y="65417"/>
                  <a:pt x="132686" y="18514"/>
                </a:cubicBezTo>
                <a:cubicBezTo>
                  <a:pt x="132686" y="8331"/>
                  <a:pt x="141017" y="0"/>
                  <a:pt x="151200" y="0"/>
                </a:cubicBezTo>
                <a:close/>
              </a:path>
            </a:pathLst>
          </a:custGeom>
          <a:solidFill>
            <a:srgbClr val="003087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9" name="Of Those 01">
            <a:extLst>
              <a:ext uri="{FF2B5EF4-FFF2-40B4-BE49-F238E27FC236}">
                <a16:creationId xmlns:a16="http://schemas.microsoft.com/office/drawing/2014/main" id="{E31E75AF-D096-088D-33D6-8EBE766BAFF5}"/>
              </a:ext>
            </a:extLst>
          </p:cNvPr>
          <p:cNvSpPr txBox="1"/>
          <p:nvPr/>
        </p:nvSpPr>
        <p:spPr>
          <a:xfrm>
            <a:off x="2002611" y="906518"/>
            <a:ext cx="149080" cy="144073"/>
          </a:xfrm>
          <a:prstGeom prst="rect">
            <a:avLst/>
          </a:prstGeom>
          <a:noFill/>
        </p:spPr>
        <p:txBody>
          <a:bodyPr wrap="none" lIns="0" tIns="0" rIns="0" bIns="36000" rtlCol="0" anchor="b">
            <a:spAutoFit/>
          </a:bodyPr>
          <a:lstStyle/>
          <a:p>
            <a:pPr algn="ctr"/>
            <a:r>
              <a:rPr lang="en-GB" sz="700" dirty="0">
                <a:solidFill>
                  <a:schemeClr val="bg1"/>
                </a:solidFill>
              </a:rPr>
              <a:t>and</a:t>
            </a:r>
          </a:p>
        </p:txBody>
      </p:sp>
      <p:sp>
        <p:nvSpPr>
          <p:cNvPr id="4" name="Data 01">
            <a:extLst>
              <a:ext uri="{FF2B5EF4-FFF2-40B4-BE49-F238E27FC236}">
                <a16:creationId xmlns:a16="http://schemas.microsoft.com/office/drawing/2014/main" id="{4000EDED-1DC1-C838-F779-8984F25C7405}"/>
              </a:ext>
            </a:extLst>
          </p:cNvPr>
          <p:cNvSpPr txBox="1"/>
          <p:nvPr/>
        </p:nvSpPr>
        <p:spPr>
          <a:xfrm>
            <a:off x="397000" y="2306759"/>
            <a:ext cx="540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52% in 2024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89E4C9-8C3F-9CBD-12C9-AB2564CDB58E}"/>
              </a:ext>
            </a:extLst>
          </p:cNvPr>
          <p:cNvCxnSpPr>
            <a:cxnSpLocks/>
          </p:cNvCxnSpPr>
          <p:nvPr/>
        </p:nvCxnSpPr>
        <p:spPr>
          <a:xfrm>
            <a:off x="401281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2241CF-05F1-1ECB-454B-66ADED7786D7}"/>
              </a:ext>
            </a:extLst>
          </p:cNvPr>
          <p:cNvCxnSpPr>
            <a:cxnSpLocks/>
          </p:cNvCxnSpPr>
          <p:nvPr/>
        </p:nvCxnSpPr>
        <p:spPr>
          <a:xfrm>
            <a:off x="401281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a 01">
            <a:extLst>
              <a:ext uri="{FF2B5EF4-FFF2-40B4-BE49-F238E27FC236}">
                <a16:creationId xmlns:a16="http://schemas.microsoft.com/office/drawing/2014/main" id="{8BCF44C1-5196-5689-14D6-66FD3771506A}"/>
              </a:ext>
            </a:extLst>
          </p:cNvPr>
          <p:cNvSpPr txBox="1"/>
          <p:nvPr/>
        </p:nvSpPr>
        <p:spPr>
          <a:xfrm>
            <a:off x="1405425" y="2306759"/>
            <a:ext cx="540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76% in 2024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7F7B186-4DFA-3AC9-390F-C3989CB72B90}"/>
              </a:ext>
            </a:extLst>
          </p:cNvPr>
          <p:cNvCxnSpPr>
            <a:cxnSpLocks/>
          </p:cNvCxnSpPr>
          <p:nvPr/>
        </p:nvCxnSpPr>
        <p:spPr>
          <a:xfrm>
            <a:off x="1409706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E30F03A-B7E1-5EB4-5935-CD40785FFF34}"/>
              </a:ext>
            </a:extLst>
          </p:cNvPr>
          <p:cNvCxnSpPr>
            <a:cxnSpLocks/>
          </p:cNvCxnSpPr>
          <p:nvPr/>
        </p:nvCxnSpPr>
        <p:spPr>
          <a:xfrm>
            <a:off x="1409706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a 01">
            <a:extLst>
              <a:ext uri="{FF2B5EF4-FFF2-40B4-BE49-F238E27FC236}">
                <a16:creationId xmlns:a16="http://schemas.microsoft.com/office/drawing/2014/main" id="{F067E055-E7A1-D7A3-4D1D-965BBF9AA9D2}"/>
              </a:ext>
            </a:extLst>
          </p:cNvPr>
          <p:cNvSpPr txBox="1"/>
          <p:nvPr/>
        </p:nvSpPr>
        <p:spPr>
          <a:xfrm>
            <a:off x="2233850" y="2306759"/>
            <a:ext cx="540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69% in 2024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4DC776-569B-37BA-8573-27827E19ADD1}"/>
              </a:ext>
            </a:extLst>
          </p:cNvPr>
          <p:cNvCxnSpPr>
            <a:cxnSpLocks/>
          </p:cNvCxnSpPr>
          <p:nvPr/>
        </p:nvCxnSpPr>
        <p:spPr>
          <a:xfrm>
            <a:off x="2238131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93323FD-D378-1E23-4345-F68AFDF4F309}"/>
              </a:ext>
            </a:extLst>
          </p:cNvPr>
          <p:cNvCxnSpPr>
            <a:cxnSpLocks/>
          </p:cNvCxnSpPr>
          <p:nvPr/>
        </p:nvCxnSpPr>
        <p:spPr>
          <a:xfrm>
            <a:off x="2238131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956383"/>
      </p:ext>
    </p:extLst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raphic 28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7000" y="1128490"/>
            <a:ext cx="2304000" cy="366935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5752" y="2647850"/>
            <a:ext cx="238098" cy="216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F60CC7F6-6E8C-535B-1336-41B1B5BA63E3}"/>
              </a:ext>
            </a:extLst>
          </p:cNvPr>
          <p:cNvGrpSpPr>
            <a:grpSpLocks noChangeAspect="1"/>
          </p:cNvGrpSpPr>
          <p:nvPr/>
        </p:nvGrpSpPr>
        <p:grpSpPr>
          <a:xfrm>
            <a:off x="127000" y="2647850"/>
            <a:ext cx="533679" cy="216000"/>
            <a:chOff x="3039034" y="730915"/>
            <a:chExt cx="1125007" cy="45533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34C4C14-230B-3928-2E4E-F7FA6EA4D95D}"/>
                </a:ext>
              </a:extLst>
            </p:cNvPr>
            <p:cNvSpPr/>
            <p:nvPr/>
          </p:nvSpPr>
          <p:spPr>
            <a:xfrm>
              <a:off x="3039034" y="730915"/>
              <a:ext cx="1125007" cy="455333"/>
            </a:xfrm>
            <a:custGeom>
              <a:avLst/>
              <a:gdLst>
                <a:gd name="connsiteX0" fmla="*/ 0 w 1125007"/>
                <a:gd name="connsiteY0" fmla="*/ 0 h 455333"/>
                <a:gd name="connsiteX1" fmla="*/ 1125007 w 1125007"/>
                <a:gd name="connsiteY1" fmla="*/ 0 h 455333"/>
                <a:gd name="connsiteX2" fmla="*/ 1125007 w 1125007"/>
                <a:gd name="connsiteY2" fmla="*/ 455333 h 455333"/>
                <a:gd name="connsiteX3" fmla="*/ 0 w 1125007"/>
                <a:gd name="connsiteY3" fmla="*/ 455333 h 455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5007" h="455333">
                  <a:moveTo>
                    <a:pt x="0" y="0"/>
                  </a:moveTo>
                  <a:lnTo>
                    <a:pt x="1125007" y="0"/>
                  </a:lnTo>
                  <a:lnTo>
                    <a:pt x="1125007" y="455333"/>
                  </a:lnTo>
                  <a:lnTo>
                    <a:pt x="0" y="455333"/>
                  </a:lnTo>
                  <a:close/>
                </a:path>
              </a:pathLst>
            </a:custGeom>
            <a:solidFill>
              <a:schemeClr val="bg1"/>
            </a:solidFill>
            <a:ln w="113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FC5B4BA-90ED-1DCE-BCEE-47C14CAE2262}"/>
                </a:ext>
              </a:extLst>
            </p:cNvPr>
            <p:cNvSpPr/>
            <p:nvPr/>
          </p:nvSpPr>
          <p:spPr>
            <a:xfrm>
              <a:off x="3070793" y="774854"/>
              <a:ext cx="420614" cy="366543"/>
            </a:xfrm>
            <a:custGeom>
              <a:avLst/>
              <a:gdLst>
                <a:gd name="connsiteX0" fmla="*/ 78262 w 420614"/>
                <a:gd name="connsiteY0" fmla="*/ 55 h 366543"/>
                <a:gd name="connsiteX1" fmla="*/ 200633 w 420614"/>
                <a:gd name="connsiteY1" fmla="*/ 55 h 366543"/>
                <a:gd name="connsiteX2" fmla="*/ 275649 w 420614"/>
                <a:gd name="connsiteY2" fmla="*/ 254245 h 366543"/>
                <a:gd name="connsiteX3" fmla="*/ 276787 w 420614"/>
                <a:gd name="connsiteY3" fmla="*/ 254245 h 366543"/>
                <a:gd name="connsiteX4" fmla="*/ 328240 w 420614"/>
                <a:gd name="connsiteY4" fmla="*/ 55 h 366543"/>
                <a:gd name="connsiteX5" fmla="*/ 420673 w 420614"/>
                <a:gd name="connsiteY5" fmla="*/ 55 h 366543"/>
                <a:gd name="connsiteX6" fmla="*/ 342924 w 420614"/>
                <a:gd name="connsiteY6" fmla="*/ 366598 h 366543"/>
                <a:gd name="connsiteX7" fmla="*/ 221123 w 420614"/>
                <a:gd name="connsiteY7" fmla="*/ 366598 h 366543"/>
                <a:gd name="connsiteX8" fmla="*/ 144399 w 420614"/>
                <a:gd name="connsiteY8" fmla="*/ 112977 h 366543"/>
                <a:gd name="connsiteX9" fmla="*/ 143375 w 420614"/>
                <a:gd name="connsiteY9" fmla="*/ 112977 h 366543"/>
                <a:gd name="connsiteX10" fmla="*/ 92491 w 420614"/>
                <a:gd name="connsiteY10" fmla="*/ 366598 h 366543"/>
                <a:gd name="connsiteX11" fmla="*/ 58 w 420614"/>
                <a:gd name="connsiteY11" fmla="*/ 366598 h 36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0614" h="366543">
                  <a:moveTo>
                    <a:pt x="78262" y="55"/>
                  </a:moveTo>
                  <a:lnTo>
                    <a:pt x="200633" y="55"/>
                  </a:lnTo>
                  <a:lnTo>
                    <a:pt x="275649" y="254245"/>
                  </a:lnTo>
                  <a:lnTo>
                    <a:pt x="276787" y="254245"/>
                  </a:lnTo>
                  <a:lnTo>
                    <a:pt x="328240" y="55"/>
                  </a:lnTo>
                  <a:lnTo>
                    <a:pt x="420673" y="55"/>
                  </a:lnTo>
                  <a:lnTo>
                    <a:pt x="342924" y="366598"/>
                  </a:lnTo>
                  <a:lnTo>
                    <a:pt x="221123" y="366598"/>
                  </a:lnTo>
                  <a:lnTo>
                    <a:pt x="144399" y="112977"/>
                  </a:lnTo>
                  <a:lnTo>
                    <a:pt x="143375" y="112977"/>
                  </a:lnTo>
                  <a:lnTo>
                    <a:pt x="92491" y="366598"/>
                  </a:lnTo>
                  <a:lnTo>
                    <a:pt x="58" y="366598"/>
                  </a:ln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66D1CA-66D5-FC5A-42E9-7EF271356BCB}"/>
                </a:ext>
              </a:extLst>
            </p:cNvPr>
            <p:cNvSpPr/>
            <p:nvPr/>
          </p:nvSpPr>
          <p:spPr>
            <a:xfrm>
              <a:off x="3451452" y="774854"/>
              <a:ext cx="388626" cy="366543"/>
            </a:xfrm>
            <a:custGeom>
              <a:avLst/>
              <a:gdLst>
                <a:gd name="connsiteX0" fmla="*/ 76187 w 388626"/>
                <a:gd name="connsiteY0" fmla="*/ 55 h 366543"/>
                <a:gd name="connsiteX1" fmla="*/ 174425 w 388626"/>
                <a:gd name="connsiteY1" fmla="*/ 55 h 366543"/>
                <a:gd name="connsiteX2" fmla="*/ 145512 w 388626"/>
                <a:gd name="connsiteY2" fmla="*/ 140297 h 366543"/>
                <a:gd name="connsiteX3" fmla="*/ 261622 w 388626"/>
                <a:gd name="connsiteY3" fmla="*/ 140297 h 366543"/>
                <a:gd name="connsiteX4" fmla="*/ 290535 w 388626"/>
                <a:gd name="connsiteY4" fmla="*/ 55 h 366543"/>
                <a:gd name="connsiteX5" fmla="*/ 388774 w 388626"/>
                <a:gd name="connsiteY5" fmla="*/ 55 h 366543"/>
                <a:gd name="connsiteX6" fmla="*/ 312619 w 388626"/>
                <a:gd name="connsiteY6" fmla="*/ 366598 h 366543"/>
                <a:gd name="connsiteX7" fmla="*/ 213812 w 388626"/>
                <a:gd name="connsiteY7" fmla="*/ 366598 h 366543"/>
                <a:gd name="connsiteX8" fmla="*/ 246368 w 388626"/>
                <a:gd name="connsiteY8" fmla="*/ 209622 h 366543"/>
                <a:gd name="connsiteX9" fmla="*/ 130827 w 388626"/>
                <a:gd name="connsiteY9" fmla="*/ 209622 h 366543"/>
                <a:gd name="connsiteX10" fmla="*/ 98271 w 388626"/>
                <a:gd name="connsiteY10" fmla="*/ 366598 h 366543"/>
                <a:gd name="connsiteX11" fmla="*/ 147 w 388626"/>
                <a:gd name="connsiteY11" fmla="*/ 366598 h 36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8626" h="366543">
                  <a:moveTo>
                    <a:pt x="76187" y="55"/>
                  </a:moveTo>
                  <a:lnTo>
                    <a:pt x="174425" y="55"/>
                  </a:lnTo>
                  <a:lnTo>
                    <a:pt x="145512" y="140297"/>
                  </a:lnTo>
                  <a:lnTo>
                    <a:pt x="261622" y="140297"/>
                  </a:lnTo>
                  <a:lnTo>
                    <a:pt x="290535" y="55"/>
                  </a:lnTo>
                  <a:lnTo>
                    <a:pt x="388774" y="55"/>
                  </a:lnTo>
                  <a:lnTo>
                    <a:pt x="312619" y="366598"/>
                  </a:lnTo>
                  <a:lnTo>
                    <a:pt x="213812" y="366598"/>
                  </a:lnTo>
                  <a:lnTo>
                    <a:pt x="246368" y="209622"/>
                  </a:lnTo>
                  <a:lnTo>
                    <a:pt x="130827" y="209622"/>
                  </a:lnTo>
                  <a:lnTo>
                    <a:pt x="98271" y="366598"/>
                  </a:lnTo>
                  <a:lnTo>
                    <a:pt x="147" y="366598"/>
                  </a:ln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8F7FA9-A490-8376-38B9-FE820EA88595}"/>
                </a:ext>
              </a:extLst>
            </p:cNvPr>
            <p:cNvSpPr/>
            <p:nvPr/>
          </p:nvSpPr>
          <p:spPr>
            <a:xfrm>
              <a:off x="3797050" y="768479"/>
              <a:ext cx="324652" cy="379178"/>
            </a:xfrm>
            <a:custGeom>
              <a:avLst/>
              <a:gdLst>
                <a:gd name="connsiteX0" fmla="*/ 301539 w 324652"/>
                <a:gd name="connsiteY0" fmla="*/ 89414 h 379178"/>
                <a:gd name="connsiteX1" fmla="*/ 221173 w 324652"/>
                <a:gd name="connsiteY1" fmla="*/ 72567 h 379178"/>
                <a:gd name="connsiteX2" fmla="*/ 150824 w 324652"/>
                <a:gd name="connsiteY2" fmla="*/ 107741 h 379178"/>
                <a:gd name="connsiteX3" fmla="*/ 293116 w 324652"/>
                <a:gd name="connsiteY3" fmla="*/ 251626 h 379178"/>
                <a:gd name="connsiteX4" fmla="*/ 114056 w 324652"/>
                <a:gd name="connsiteY4" fmla="*/ 379233 h 379178"/>
                <a:gd name="connsiteX5" fmla="*/ 222 w 324652"/>
                <a:gd name="connsiteY5" fmla="*/ 360337 h 379178"/>
                <a:gd name="connsiteX6" fmla="*/ 22989 w 324652"/>
                <a:gd name="connsiteY6" fmla="*/ 285776 h 379178"/>
                <a:gd name="connsiteX7" fmla="*/ 113259 w 324652"/>
                <a:gd name="connsiteY7" fmla="*/ 306836 h 379178"/>
                <a:gd name="connsiteX8" fmla="*/ 191462 w 324652"/>
                <a:gd name="connsiteY8" fmla="*/ 263237 h 379178"/>
                <a:gd name="connsiteX9" fmla="*/ 49171 w 324652"/>
                <a:gd name="connsiteY9" fmla="*/ 122995 h 379178"/>
                <a:gd name="connsiteX10" fmla="*/ 212522 w 324652"/>
                <a:gd name="connsiteY10" fmla="*/ 55 h 379178"/>
                <a:gd name="connsiteX11" fmla="*/ 324875 w 324652"/>
                <a:gd name="connsiteY11" fmla="*/ 16333 h 37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4652" h="379178">
                  <a:moveTo>
                    <a:pt x="301539" y="89414"/>
                  </a:moveTo>
                  <a:cubicBezTo>
                    <a:pt x="276359" y="77822"/>
                    <a:pt x="248888" y="72063"/>
                    <a:pt x="221173" y="72567"/>
                  </a:cubicBezTo>
                  <a:cubicBezTo>
                    <a:pt x="182356" y="72567"/>
                    <a:pt x="150824" y="78372"/>
                    <a:pt x="150824" y="107741"/>
                  </a:cubicBezTo>
                  <a:cubicBezTo>
                    <a:pt x="150824" y="159763"/>
                    <a:pt x="293116" y="140297"/>
                    <a:pt x="293116" y="251626"/>
                  </a:cubicBezTo>
                  <a:cubicBezTo>
                    <a:pt x="293116" y="352938"/>
                    <a:pt x="199089" y="379233"/>
                    <a:pt x="114056" y="379233"/>
                  </a:cubicBezTo>
                  <a:cubicBezTo>
                    <a:pt x="75410" y="378335"/>
                    <a:pt x="37086" y="371973"/>
                    <a:pt x="222" y="360337"/>
                  </a:cubicBezTo>
                  <a:lnTo>
                    <a:pt x="22989" y="285776"/>
                  </a:lnTo>
                  <a:cubicBezTo>
                    <a:pt x="42455" y="298412"/>
                    <a:pt x="81272" y="306836"/>
                    <a:pt x="113259" y="306836"/>
                  </a:cubicBezTo>
                  <a:cubicBezTo>
                    <a:pt x="145246" y="306836"/>
                    <a:pt x="191462" y="301030"/>
                    <a:pt x="191462" y="263237"/>
                  </a:cubicBezTo>
                  <a:cubicBezTo>
                    <a:pt x="191462" y="204386"/>
                    <a:pt x="49171" y="226469"/>
                    <a:pt x="49171" y="122995"/>
                  </a:cubicBezTo>
                  <a:cubicBezTo>
                    <a:pt x="49171" y="28513"/>
                    <a:pt x="132155" y="55"/>
                    <a:pt x="212522" y="55"/>
                  </a:cubicBezTo>
                  <a:cubicBezTo>
                    <a:pt x="258055" y="55"/>
                    <a:pt x="300173" y="4836"/>
                    <a:pt x="324875" y="16333"/>
                  </a:cubicBezTo>
                  <a:close/>
                </a:path>
              </a:pathLst>
            </a:custGeom>
            <a:solidFill>
              <a:srgbClr val="005EB8"/>
            </a:solidFill>
            <a:ln w="113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7033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38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B3DEE34-318C-1BD7-FB78-CFCD2BBE7C67}"/>
              </a:ext>
            </a:extLst>
          </p:cNvPr>
          <p:cNvSpPr txBox="1"/>
          <p:nvPr/>
        </p:nvSpPr>
        <p:spPr>
          <a:xfrm>
            <a:off x="261767" y="1576942"/>
            <a:ext cx="1423467" cy="16158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www.gp-patient.co.uk </a:t>
            </a:r>
          </a:p>
        </p:txBody>
      </p:sp>
      <p:sp>
        <p:nvSpPr>
          <p:cNvPr id="3" name="Left Arrow">
            <a:extLst>
              <a:ext uri="{FF2B5EF4-FFF2-40B4-BE49-F238E27FC236}">
                <a16:creationId xmlns:a16="http://schemas.microsoft.com/office/drawing/2014/main" id="{510D14FD-A6D7-364B-9AFB-3E0A6F061B19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30925"/>
      </p:ext>
    </p:extLst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>
            <a:spLocks/>
          </p:cNvSpPr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>
            <a:spLocks/>
          </p:cNvSpPr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995739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Had a good </a:t>
            </a:r>
          </a:p>
          <a:p>
            <a:pPr algn="l">
              <a:lnSpc>
                <a:spcPct val="90000"/>
              </a:lnSpc>
            </a:pPr>
            <a:r>
              <a:rPr lang="en-GB" sz="1600" b="1" dirty="0">
                <a:solidFill>
                  <a:schemeClr val="bg1"/>
                </a:solidFill>
              </a:rPr>
              <a:t>overall experience…</a:t>
            </a:r>
          </a:p>
        </p:txBody>
      </p:sp>
      <p:graphicFrame>
        <p:nvGraphicFramePr>
          <p:cNvPr id="2" name="Chart">
            <a:extLst>
              <a:ext uri="{FF2B5EF4-FFF2-40B4-BE49-F238E27FC236}">
                <a16:creationId xmlns:a16="http://schemas.microsoft.com/office/drawing/2014/main" id="{103AC68F-AA13-DCD3-A538-1EE3E4ED7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808261"/>
              </p:ext>
            </p:extLst>
          </p:nvPr>
        </p:nvGraphicFramePr>
        <p:xfrm>
          <a:off x="127000" y="677509"/>
          <a:ext cx="2736850" cy="1793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16" name="Divider Line 01">
            <a:extLst>
              <a:ext uri="{FF2B5EF4-FFF2-40B4-BE49-F238E27FC236}">
                <a16:creationId xmlns:a16="http://schemas.microsoft.com/office/drawing/2014/main" id="{4EC3F207-7024-8382-2E05-24FF5A0B95CA}"/>
              </a:ext>
            </a:extLst>
          </p:cNvPr>
          <p:cNvCxnSpPr>
            <a:cxnSpLocks/>
          </p:cNvCxnSpPr>
          <p:nvPr/>
        </p:nvCxnSpPr>
        <p:spPr>
          <a:xfrm>
            <a:off x="127000" y="677509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ivider Line 02">
            <a:extLst>
              <a:ext uri="{FF2B5EF4-FFF2-40B4-BE49-F238E27FC236}">
                <a16:creationId xmlns:a16="http://schemas.microsoft.com/office/drawing/2014/main" id="{13CD84D9-072C-CAA1-E2EE-873A6DBD6110}"/>
              </a:ext>
            </a:extLst>
          </p:cNvPr>
          <p:cNvCxnSpPr>
            <a:cxnSpLocks/>
          </p:cNvCxnSpPr>
          <p:nvPr/>
        </p:nvCxnSpPr>
        <p:spPr>
          <a:xfrm>
            <a:off x="127000" y="1035735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Divider Line 03">
            <a:extLst>
              <a:ext uri="{FF2B5EF4-FFF2-40B4-BE49-F238E27FC236}">
                <a16:creationId xmlns:a16="http://schemas.microsoft.com/office/drawing/2014/main" id="{AC7BCCBE-D7C9-B111-0D10-4D1DF3813E72}"/>
              </a:ext>
            </a:extLst>
          </p:cNvPr>
          <p:cNvCxnSpPr>
            <a:cxnSpLocks/>
          </p:cNvCxnSpPr>
          <p:nvPr/>
        </p:nvCxnSpPr>
        <p:spPr>
          <a:xfrm>
            <a:off x="127000" y="1393961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ivider Line 04">
            <a:extLst>
              <a:ext uri="{FF2B5EF4-FFF2-40B4-BE49-F238E27FC236}">
                <a16:creationId xmlns:a16="http://schemas.microsoft.com/office/drawing/2014/main" id="{BCCBDD8B-C30E-1D2D-A089-86843CBC7D1F}"/>
              </a:ext>
            </a:extLst>
          </p:cNvPr>
          <p:cNvCxnSpPr>
            <a:cxnSpLocks/>
          </p:cNvCxnSpPr>
          <p:nvPr/>
        </p:nvCxnSpPr>
        <p:spPr>
          <a:xfrm>
            <a:off x="127000" y="1752187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ivider Line 05">
            <a:extLst>
              <a:ext uri="{FF2B5EF4-FFF2-40B4-BE49-F238E27FC236}">
                <a16:creationId xmlns:a16="http://schemas.microsoft.com/office/drawing/2014/main" id="{42A0F2A7-1979-C85F-2B8E-D3460F29CD0B}"/>
              </a:ext>
            </a:extLst>
          </p:cNvPr>
          <p:cNvCxnSpPr>
            <a:cxnSpLocks/>
          </p:cNvCxnSpPr>
          <p:nvPr/>
        </p:nvCxnSpPr>
        <p:spPr>
          <a:xfrm>
            <a:off x="127000" y="2110413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Divider Line 06">
            <a:extLst>
              <a:ext uri="{FF2B5EF4-FFF2-40B4-BE49-F238E27FC236}">
                <a16:creationId xmlns:a16="http://schemas.microsoft.com/office/drawing/2014/main" id="{5E4F8C82-3E05-6D1C-3762-AC3FDE2258AD}"/>
              </a:ext>
            </a:extLst>
          </p:cNvPr>
          <p:cNvCxnSpPr>
            <a:cxnSpLocks/>
          </p:cNvCxnSpPr>
          <p:nvPr/>
        </p:nvCxnSpPr>
        <p:spPr>
          <a:xfrm>
            <a:off x="127000" y="2468637"/>
            <a:ext cx="2736850" cy="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CON: GP">
            <a:extLst>
              <a:ext uri="{FF2B5EF4-FFF2-40B4-BE49-F238E27FC236}">
                <a16:creationId xmlns:a16="http://schemas.microsoft.com/office/drawing/2014/main" id="{F66630F5-4FFF-C825-6068-0E7346CB2DBA}"/>
              </a:ext>
            </a:extLst>
          </p:cNvPr>
          <p:cNvSpPr>
            <a:spLocks noChangeAspect="1"/>
          </p:cNvSpPr>
          <p:nvPr/>
        </p:nvSpPr>
        <p:spPr>
          <a:xfrm>
            <a:off x="197010" y="1122073"/>
            <a:ext cx="154443" cy="180000"/>
          </a:xfrm>
          <a:custGeom>
            <a:avLst/>
            <a:gdLst>
              <a:gd name="connsiteX0" fmla="*/ 415291 w 535305"/>
              <a:gd name="connsiteY0" fmla="*/ 430530 h 623888"/>
              <a:gd name="connsiteX1" fmla="*/ 432436 w 535305"/>
              <a:gd name="connsiteY1" fmla="*/ 447675 h 623888"/>
              <a:gd name="connsiteX2" fmla="*/ 415291 w 535305"/>
              <a:gd name="connsiteY2" fmla="*/ 464820 h 623888"/>
              <a:gd name="connsiteX3" fmla="*/ 398146 w 535305"/>
              <a:gd name="connsiteY3" fmla="*/ 447675 h 623888"/>
              <a:gd name="connsiteX4" fmla="*/ 415291 w 535305"/>
              <a:gd name="connsiteY4" fmla="*/ 430530 h 623888"/>
              <a:gd name="connsiteX5" fmla="*/ 136208 w 535305"/>
              <a:gd name="connsiteY5" fmla="*/ 303848 h 623888"/>
              <a:gd name="connsiteX6" fmla="*/ 154305 w 535305"/>
              <a:gd name="connsiteY6" fmla="*/ 318136 h 623888"/>
              <a:gd name="connsiteX7" fmla="*/ 120015 w 535305"/>
              <a:gd name="connsiteY7" fmla="*/ 421005 h 623888"/>
              <a:gd name="connsiteX8" fmla="*/ 56198 w 535305"/>
              <a:gd name="connsiteY8" fmla="*/ 496253 h 623888"/>
              <a:gd name="connsiteX9" fmla="*/ 56198 w 535305"/>
              <a:gd name="connsiteY9" fmla="*/ 544831 h 623888"/>
              <a:gd name="connsiteX10" fmla="*/ 69533 w 535305"/>
              <a:gd name="connsiteY10" fmla="*/ 558166 h 623888"/>
              <a:gd name="connsiteX11" fmla="*/ 102870 w 535305"/>
              <a:gd name="connsiteY11" fmla="*/ 558166 h 623888"/>
              <a:gd name="connsiteX12" fmla="*/ 116205 w 535305"/>
              <a:gd name="connsiteY12" fmla="*/ 544831 h 623888"/>
              <a:gd name="connsiteX13" fmla="*/ 102870 w 535305"/>
              <a:gd name="connsiteY13" fmla="*/ 531495 h 623888"/>
              <a:gd name="connsiteX14" fmla="*/ 81915 w 535305"/>
              <a:gd name="connsiteY14" fmla="*/ 531495 h 623888"/>
              <a:gd name="connsiteX15" fmla="*/ 81915 w 535305"/>
              <a:gd name="connsiteY15" fmla="*/ 496253 h 623888"/>
              <a:gd name="connsiteX16" fmla="*/ 131445 w 535305"/>
              <a:gd name="connsiteY16" fmla="*/ 446723 h 623888"/>
              <a:gd name="connsiteX17" fmla="*/ 180975 w 535305"/>
              <a:gd name="connsiteY17" fmla="*/ 496253 h 623888"/>
              <a:gd name="connsiteX18" fmla="*/ 180975 w 535305"/>
              <a:gd name="connsiteY18" fmla="*/ 531495 h 623888"/>
              <a:gd name="connsiteX19" fmla="*/ 160973 w 535305"/>
              <a:gd name="connsiteY19" fmla="*/ 531495 h 623888"/>
              <a:gd name="connsiteX20" fmla="*/ 147638 w 535305"/>
              <a:gd name="connsiteY20" fmla="*/ 544831 h 623888"/>
              <a:gd name="connsiteX21" fmla="*/ 160973 w 535305"/>
              <a:gd name="connsiteY21" fmla="*/ 558166 h 623888"/>
              <a:gd name="connsiteX22" fmla="*/ 195263 w 535305"/>
              <a:gd name="connsiteY22" fmla="*/ 558166 h 623888"/>
              <a:gd name="connsiteX23" fmla="*/ 208598 w 535305"/>
              <a:gd name="connsiteY23" fmla="*/ 544831 h 623888"/>
              <a:gd name="connsiteX24" fmla="*/ 208598 w 535305"/>
              <a:gd name="connsiteY24" fmla="*/ 496253 h 623888"/>
              <a:gd name="connsiteX25" fmla="*/ 146685 w 535305"/>
              <a:gd name="connsiteY25" fmla="*/ 421958 h 623888"/>
              <a:gd name="connsiteX26" fmla="*/ 177165 w 535305"/>
              <a:gd name="connsiteY26" fmla="*/ 333375 h 623888"/>
              <a:gd name="connsiteX27" fmla="*/ 266700 w 535305"/>
              <a:gd name="connsiteY27" fmla="*/ 354330 h 623888"/>
              <a:gd name="connsiteX28" fmla="*/ 359093 w 535305"/>
              <a:gd name="connsiteY28" fmla="*/ 331470 h 623888"/>
              <a:gd name="connsiteX29" fmla="*/ 400050 w 535305"/>
              <a:gd name="connsiteY29" fmla="*/ 405766 h 623888"/>
              <a:gd name="connsiteX30" fmla="*/ 370523 w 535305"/>
              <a:gd name="connsiteY30" fmla="*/ 447676 h 623888"/>
              <a:gd name="connsiteX31" fmla="*/ 415290 w 535305"/>
              <a:gd name="connsiteY31" fmla="*/ 492443 h 623888"/>
              <a:gd name="connsiteX32" fmla="*/ 460058 w 535305"/>
              <a:gd name="connsiteY32" fmla="*/ 447676 h 623888"/>
              <a:gd name="connsiteX33" fmla="*/ 427673 w 535305"/>
              <a:gd name="connsiteY33" fmla="*/ 404813 h 623888"/>
              <a:gd name="connsiteX34" fmla="*/ 382905 w 535305"/>
              <a:gd name="connsiteY34" fmla="*/ 317183 h 623888"/>
              <a:gd name="connsiteX35" fmla="*/ 397193 w 535305"/>
              <a:gd name="connsiteY35" fmla="*/ 305753 h 623888"/>
              <a:gd name="connsiteX36" fmla="*/ 496253 w 535305"/>
              <a:gd name="connsiteY36" fmla="*/ 373380 h 623888"/>
              <a:gd name="connsiteX37" fmla="*/ 535305 w 535305"/>
              <a:gd name="connsiteY37" fmla="*/ 489585 h 623888"/>
              <a:gd name="connsiteX38" fmla="*/ 535305 w 535305"/>
              <a:gd name="connsiteY38" fmla="*/ 584835 h 623888"/>
              <a:gd name="connsiteX39" fmla="*/ 496253 w 535305"/>
              <a:gd name="connsiteY39" fmla="*/ 623888 h 623888"/>
              <a:gd name="connsiteX40" fmla="*/ 39053 w 535305"/>
              <a:gd name="connsiteY40" fmla="*/ 623888 h 623888"/>
              <a:gd name="connsiteX41" fmla="*/ 0 w 535305"/>
              <a:gd name="connsiteY41" fmla="*/ 584835 h 623888"/>
              <a:gd name="connsiteX42" fmla="*/ 0 w 535305"/>
              <a:gd name="connsiteY42" fmla="*/ 487681 h 623888"/>
              <a:gd name="connsiteX43" fmla="*/ 39053 w 535305"/>
              <a:gd name="connsiteY43" fmla="*/ 371475 h 623888"/>
              <a:gd name="connsiteX44" fmla="*/ 136208 w 535305"/>
              <a:gd name="connsiteY44" fmla="*/ 303848 h 623888"/>
              <a:gd name="connsiteX45" fmla="*/ 266700 w 535305"/>
              <a:gd name="connsiteY45" fmla="*/ 0 h 623888"/>
              <a:gd name="connsiteX46" fmla="*/ 421005 w 535305"/>
              <a:gd name="connsiteY46" fmla="*/ 154305 h 623888"/>
              <a:gd name="connsiteX47" fmla="*/ 266700 w 535305"/>
              <a:gd name="connsiteY47" fmla="*/ 308610 h 623888"/>
              <a:gd name="connsiteX48" fmla="*/ 112395 w 535305"/>
              <a:gd name="connsiteY48" fmla="*/ 154305 h 623888"/>
              <a:gd name="connsiteX49" fmla="*/ 266700 w 535305"/>
              <a:gd name="connsiteY49" fmla="*/ 0 h 62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535305" h="623888">
                <a:moveTo>
                  <a:pt x="415291" y="430530"/>
                </a:moveTo>
                <a:cubicBezTo>
                  <a:pt x="424816" y="430530"/>
                  <a:pt x="432436" y="438150"/>
                  <a:pt x="432436" y="447675"/>
                </a:cubicBezTo>
                <a:cubicBezTo>
                  <a:pt x="432436" y="457200"/>
                  <a:pt x="424816" y="464820"/>
                  <a:pt x="415291" y="464820"/>
                </a:cubicBezTo>
                <a:cubicBezTo>
                  <a:pt x="405766" y="464820"/>
                  <a:pt x="398146" y="457200"/>
                  <a:pt x="398146" y="447675"/>
                </a:cubicBezTo>
                <a:cubicBezTo>
                  <a:pt x="398146" y="438150"/>
                  <a:pt x="405766" y="430530"/>
                  <a:pt x="415291" y="430530"/>
                </a:cubicBezTo>
                <a:close/>
                <a:moveTo>
                  <a:pt x="136208" y="303848"/>
                </a:moveTo>
                <a:cubicBezTo>
                  <a:pt x="141923" y="309563"/>
                  <a:pt x="148590" y="314325"/>
                  <a:pt x="154305" y="318136"/>
                </a:cubicBezTo>
                <a:cubicBezTo>
                  <a:pt x="140018" y="341948"/>
                  <a:pt x="122873" y="378143"/>
                  <a:pt x="120015" y="421005"/>
                </a:cubicBezTo>
                <a:cubicBezTo>
                  <a:pt x="83820" y="427673"/>
                  <a:pt x="56198" y="459106"/>
                  <a:pt x="56198" y="496253"/>
                </a:cubicBezTo>
                <a:lnTo>
                  <a:pt x="56198" y="544831"/>
                </a:lnTo>
                <a:cubicBezTo>
                  <a:pt x="56198" y="552451"/>
                  <a:pt x="61913" y="558166"/>
                  <a:pt x="69533" y="558166"/>
                </a:cubicBezTo>
                <a:lnTo>
                  <a:pt x="102870" y="558166"/>
                </a:lnTo>
                <a:cubicBezTo>
                  <a:pt x="109538" y="558166"/>
                  <a:pt x="116205" y="552451"/>
                  <a:pt x="116205" y="544831"/>
                </a:cubicBezTo>
                <a:cubicBezTo>
                  <a:pt x="116205" y="537210"/>
                  <a:pt x="110490" y="531495"/>
                  <a:pt x="102870" y="531495"/>
                </a:cubicBezTo>
                <a:lnTo>
                  <a:pt x="81915" y="531495"/>
                </a:lnTo>
                <a:lnTo>
                  <a:pt x="81915" y="496253"/>
                </a:lnTo>
                <a:cubicBezTo>
                  <a:pt x="81915" y="468631"/>
                  <a:pt x="104775" y="446723"/>
                  <a:pt x="131445" y="446723"/>
                </a:cubicBezTo>
                <a:cubicBezTo>
                  <a:pt x="159068" y="446723"/>
                  <a:pt x="180975" y="469583"/>
                  <a:pt x="180975" y="496253"/>
                </a:cubicBezTo>
                <a:lnTo>
                  <a:pt x="180975" y="531495"/>
                </a:lnTo>
                <a:lnTo>
                  <a:pt x="160973" y="531495"/>
                </a:lnTo>
                <a:cubicBezTo>
                  <a:pt x="153353" y="531495"/>
                  <a:pt x="147638" y="537210"/>
                  <a:pt x="147638" y="544831"/>
                </a:cubicBezTo>
                <a:cubicBezTo>
                  <a:pt x="147638" y="552451"/>
                  <a:pt x="153353" y="558166"/>
                  <a:pt x="160973" y="558166"/>
                </a:cubicBezTo>
                <a:lnTo>
                  <a:pt x="195263" y="558166"/>
                </a:lnTo>
                <a:cubicBezTo>
                  <a:pt x="202883" y="558166"/>
                  <a:pt x="208598" y="552451"/>
                  <a:pt x="208598" y="544831"/>
                </a:cubicBezTo>
                <a:lnTo>
                  <a:pt x="208598" y="496253"/>
                </a:lnTo>
                <a:cubicBezTo>
                  <a:pt x="208598" y="460058"/>
                  <a:pt x="182880" y="428626"/>
                  <a:pt x="146685" y="421958"/>
                </a:cubicBezTo>
                <a:cubicBezTo>
                  <a:pt x="149543" y="382905"/>
                  <a:pt x="166688" y="350520"/>
                  <a:pt x="177165" y="333375"/>
                </a:cubicBezTo>
                <a:cubicBezTo>
                  <a:pt x="204788" y="346711"/>
                  <a:pt x="236220" y="354330"/>
                  <a:pt x="266700" y="354330"/>
                </a:cubicBezTo>
                <a:cubicBezTo>
                  <a:pt x="299085" y="354330"/>
                  <a:pt x="330518" y="346711"/>
                  <a:pt x="359093" y="331470"/>
                </a:cubicBezTo>
                <a:cubicBezTo>
                  <a:pt x="368618" y="341948"/>
                  <a:pt x="395288" y="384811"/>
                  <a:pt x="400050" y="405766"/>
                </a:cubicBezTo>
                <a:cubicBezTo>
                  <a:pt x="382905" y="412433"/>
                  <a:pt x="370523" y="428626"/>
                  <a:pt x="370523" y="447676"/>
                </a:cubicBezTo>
                <a:cubicBezTo>
                  <a:pt x="370523" y="472441"/>
                  <a:pt x="390525" y="492443"/>
                  <a:pt x="415290" y="492443"/>
                </a:cubicBezTo>
                <a:cubicBezTo>
                  <a:pt x="440055" y="492443"/>
                  <a:pt x="460058" y="472441"/>
                  <a:pt x="460058" y="447676"/>
                </a:cubicBezTo>
                <a:cubicBezTo>
                  <a:pt x="460058" y="427673"/>
                  <a:pt x="446723" y="410528"/>
                  <a:pt x="427673" y="404813"/>
                </a:cubicBezTo>
                <a:cubicBezTo>
                  <a:pt x="423863" y="378143"/>
                  <a:pt x="396240" y="332423"/>
                  <a:pt x="382905" y="317183"/>
                </a:cubicBezTo>
                <a:cubicBezTo>
                  <a:pt x="387668" y="314325"/>
                  <a:pt x="392430" y="309563"/>
                  <a:pt x="397193" y="305753"/>
                </a:cubicBezTo>
                <a:cubicBezTo>
                  <a:pt x="436245" y="317183"/>
                  <a:pt x="470535" y="340995"/>
                  <a:pt x="496253" y="373380"/>
                </a:cubicBezTo>
                <a:cubicBezTo>
                  <a:pt x="521970" y="407670"/>
                  <a:pt x="535305" y="447676"/>
                  <a:pt x="535305" y="489585"/>
                </a:cubicBezTo>
                <a:lnTo>
                  <a:pt x="535305" y="584835"/>
                </a:lnTo>
                <a:cubicBezTo>
                  <a:pt x="535305" y="606743"/>
                  <a:pt x="518160" y="623888"/>
                  <a:pt x="496253" y="623888"/>
                </a:cubicBezTo>
                <a:lnTo>
                  <a:pt x="39053" y="623888"/>
                </a:lnTo>
                <a:cubicBezTo>
                  <a:pt x="17145" y="623888"/>
                  <a:pt x="0" y="606743"/>
                  <a:pt x="0" y="584835"/>
                </a:cubicBezTo>
                <a:lnTo>
                  <a:pt x="0" y="487681"/>
                </a:lnTo>
                <a:cubicBezTo>
                  <a:pt x="0" y="444818"/>
                  <a:pt x="13335" y="404813"/>
                  <a:pt x="39053" y="371475"/>
                </a:cubicBezTo>
                <a:cubicBezTo>
                  <a:pt x="62865" y="339091"/>
                  <a:pt x="98108" y="315278"/>
                  <a:pt x="136208" y="303848"/>
                </a:cubicBezTo>
                <a:close/>
                <a:moveTo>
                  <a:pt x="266700" y="0"/>
                </a:moveTo>
                <a:cubicBezTo>
                  <a:pt x="351473" y="0"/>
                  <a:pt x="421005" y="69533"/>
                  <a:pt x="421005" y="154305"/>
                </a:cubicBezTo>
                <a:cubicBezTo>
                  <a:pt x="421005" y="239078"/>
                  <a:pt x="351473" y="308610"/>
                  <a:pt x="266700" y="308610"/>
                </a:cubicBezTo>
                <a:cubicBezTo>
                  <a:pt x="181928" y="308610"/>
                  <a:pt x="112395" y="239078"/>
                  <a:pt x="112395" y="154305"/>
                </a:cubicBezTo>
                <a:cubicBezTo>
                  <a:pt x="112395" y="69533"/>
                  <a:pt x="181928" y="0"/>
                  <a:pt x="26670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ICON: Phone">
            <a:extLst>
              <a:ext uri="{FF2B5EF4-FFF2-40B4-BE49-F238E27FC236}">
                <a16:creationId xmlns:a16="http://schemas.microsoft.com/office/drawing/2014/main" id="{F6B850E9-9BFA-FE7A-0C76-F3B3A2F448A0}"/>
              </a:ext>
            </a:extLst>
          </p:cNvPr>
          <p:cNvSpPr>
            <a:spLocks noChangeAspect="1"/>
          </p:cNvSpPr>
          <p:nvPr/>
        </p:nvSpPr>
        <p:spPr>
          <a:xfrm>
            <a:off x="182920" y="759573"/>
            <a:ext cx="182623" cy="180000"/>
          </a:xfrm>
          <a:custGeom>
            <a:avLst/>
            <a:gdLst>
              <a:gd name="connsiteX0" fmla="*/ 111005 w 182623"/>
              <a:gd name="connsiteY0" fmla="*/ 120874 h 180000"/>
              <a:gd name="connsiteX1" fmla="*/ 122598 w 182623"/>
              <a:gd name="connsiteY1" fmla="*/ 120874 h 180000"/>
              <a:gd name="connsiteX2" fmla="*/ 148641 w 182623"/>
              <a:gd name="connsiteY2" fmla="*/ 146999 h 180000"/>
              <a:gd name="connsiteX3" fmla="*/ 148641 w 182623"/>
              <a:gd name="connsiteY3" fmla="*/ 147137 h 180000"/>
              <a:gd name="connsiteX4" fmla="*/ 148641 w 182623"/>
              <a:gd name="connsiteY4" fmla="*/ 158730 h 180000"/>
              <a:gd name="connsiteX5" fmla="*/ 145729 w 182623"/>
              <a:gd name="connsiteY5" fmla="*/ 161477 h 180000"/>
              <a:gd name="connsiteX6" fmla="*/ 108258 w 182623"/>
              <a:gd name="connsiteY6" fmla="*/ 123841 h 180000"/>
              <a:gd name="connsiteX7" fmla="*/ 89220 w 182623"/>
              <a:gd name="connsiteY7" fmla="*/ 52416 h 180000"/>
              <a:gd name="connsiteX8" fmla="*/ 128065 w 182623"/>
              <a:gd name="connsiteY8" fmla="*/ 96151 h 180000"/>
              <a:gd name="connsiteX9" fmla="*/ 117076 w 182623"/>
              <a:gd name="connsiteY9" fmla="*/ 96151 h 180000"/>
              <a:gd name="connsiteX10" fmla="*/ 89220 w 182623"/>
              <a:gd name="connsiteY10" fmla="*/ 63625 h 180000"/>
              <a:gd name="connsiteX11" fmla="*/ 12656 w 182623"/>
              <a:gd name="connsiteY11" fmla="*/ 39998 h 180000"/>
              <a:gd name="connsiteX12" fmla="*/ 50100 w 182623"/>
              <a:gd name="connsiteY12" fmla="*/ 77414 h 180000"/>
              <a:gd name="connsiteX13" fmla="*/ 44276 w 182623"/>
              <a:gd name="connsiteY13" fmla="*/ 83073 h 180000"/>
              <a:gd name="connsiteX14" fmla="*/ 44276 w 182623"/>
              <a:gd name="connsiteY14" fmla="*/ 88897 h 180000"/>
              <a:gd name="connsiteX15" fmla="*/ 90977 w 182623"/>
              <a:gd name="connsiteY15" fmla="*/ 135599 h 180000"/>
              <a:gd name="connsiteX16" fmla="*/ 91025 w 182623"/>
              <a:gd name="connsiteY16" fmla="*/ 135646 h 180000"/>
              <a:gd name="connsiteX17" fmla="*/ 96774 w 182623"/>
              <a:gd name="connsiteY17" fmla="*/ 135599 h 180000"/>
              <a:gd name="connsiteX18" fmla="*/ 102434 w 182623"/>
              <a:gd name="connsiteY18" fmla="*/ 129775 h 180000"/>
              <a:gd name="connsiteX19" fmla="*/ 140014 w 182623"/>
              <a:gd name="connsiteY19" fmla="*/ 167219 h 180000"/>
              <a:gd name="connsiteX20" fmla="*/ 134850 w 182623"/>
              <a:gd name="connsiteY20" fmla="*/ 172383 h 180000"/>
              <a:gd name="connsiteX21" fmla="*/ 115619 w 182623"/>
              <a:gd name="connsiteY21" fmla="*/ 179938 h 180000"/>
              <a:gd name="connsiteX22" fmla="*/ 85401 w 182623"/>
              <a:gd name="connsiteY22" fmla="*/ 171147 h 180000"/>
              <a:gd name="connsiteX23" fmla="*/ 73478 w 182623"/>
              <a:gd name="connsiteY23" fmla="*/ 163592 h 180000"/>
              <a:gd name="connsiteX24" fmla="*/ 15788 w 182623"/>
              <a:gd name="connsiteY24" fmla="*/ 104034 h 180000"/>
              <a:gd name="connsiteX25" fmla="*/ 4442 w 182623"/>
              <a:gd name="connsiteY25" fmla="*/ 84282 h 180000"/>
              <a:gd name="connsiteX26" fmla="*/ 47 w 182623"/>
              <a:gd name="connsiteY26" fmla="*/ 59750 h 180000"/>
              <a:gd name="connsiteX27" fmla="*/ 6338 w 182623"/>
              <a:gd name="connsiteY27" fmla="*/ 46234 h 180000"/>
              <a:gd name="connsiteX28" fmla="*/ 12656 w 182623"/>
              <a:gd name="connsiteY28" fmla="*/ 39998 h 180000"/>
              <a:gd name="connsiteX29" fmla="*/ 27079 w 182623"/>
              <a:gd name="connsiteY29" fmla="*/ 28928 h 180000"/>
              <a:gd name="connsiteX30" fmla="*/ 32875 w 182623"/>
              <a:gd name="connsiteY30" fmla="*/ 31346 h 180000"/>
              <a:gd name="connsiteX31" fmla="*/ 58918 w 182623"/>
              <a:gd name="connsiteY31" fmla="*/ 57416 h 180000"/>
              <a:gd name="connsiteX32" fmla="*/ 61308 w 182623"/>
              <a:gd name="connsiteY32" fmla="*/ 63185 h 180000"/>
              <a:gd name="connsiteX33" fmla="*/ 59000 w 182623"/>
              <a:gd name="connsiteY33" fmla="*/ 68899 h 180000"/>
              <a:gd name="connsiteX34" fmla="*/ 56006 w 182623"/>
              <a:gd name="connsiteY34" fmla="*/ 71756 h 180000"/>
              <a:gd name="connsiteX35" fmla="*/ 18425 w 182623"/>
              <a:gd name="connsiteY35" fmla="*/ 34258 h 180000"/>
              <a:gd name="connsiteX36" fmla="*/ 21310 w 182623"/>
              <a:gd name="connsiteY36" fmla="*/ 31346 h 180000"/>
              <a:gd name="connsiteX37" fmla="*/ 27079 w 182623"/>
              <a:gd name="connsiteY37" fmla="*/ 28928 h 180000"/>
              <a:gd name="connsiteX38" fmla="*/ 89220 w 182623"/>
              <a:gd name="connsiteY38" fmla="*/ 25548 h 180000"/>
              <a:gd name="connsiteX39" fmla="*/ 154327 w 182623"/>
              <a:gd name="connsiteY39" fmla="*/ 90656 h 180000"/>
              <a:gd name="connsiteX40" fmla="*/ 154080 w 182623"/>
              <a:gd name="connsiteY40" fmla="*/ 96150 h 180000"/>
              <a:gd name="connsiteX41" fmla="*/ 143091 w 182623"/>
              <a:gd name="connsiteY41" fmla="*/ 96150 h 180000"/>
              <a:gd name="connsiteX42" fmla="*/ 143366 w 182623"/>
              <a:gd name="connsiteY42" fmla="*/ 90656 h 180000"/>
              <a:gd name="connsiteX43" fmla="*/ 89220 w 182623"/>
              <a:gd name="connsiteY43" fmla="*/ 36537 h 180000"/>
              <a:gd name="connsiteX44" fmla="*/ 89220 w 182623"/>
              <a:gd name="connsiteY44" fmla="*/ 0 h 180000"/>
              <a:gd name="connsiteX45" fmla="*/ 91967 w 182623"/>
              <a:gd name="connsiteY45" fmla="*/ 0 h 180000"/>
              <a:gd name="connsiteX46" fmla="*/ 182623 w 182623"/>
              <a:gd name="connsiteY46" fmla="*/ 90656 h 180000"/>
              <a:gd name="connsiteX47" fmla="*/ 182431 w 182623"/>
              <a:gd name="connsiteY47" fmla="*/ 96150 h 180000"/>
              <a:gd name="connsiteX48" fmla="*/ 171442 w 182623"/>
              <a:gd name="connsiteY48" fmla="*/ 96150 h 180000"/>
              <a:gd name="connsiteX49" fmla="*/ 171662 w 182623"/>
              <a:gd name="connsiteY49" fmla="*/ 90656 h 180000"/>
              <a:gd name="connsiteX50" fmla="*/ 91995 w 182623"/>
              <a:gd name="connsiteY50" fmla="*/ 10989 h 180000"/>
              <a:gd name="connsiteX51" fmla="*/ 91967 w 182623"/>
              <a:gd name="connsiteY51" fmla="*/ 10989 h 180000"/>
              <a:gd name="connsiteX52" fmla="*/ 89220 w 182623"/>
              <a:gd name="connsiteY52" fmla="*/ 10989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82623" h="180000">
                <a:moveTo>
                  <a:pt x="111005" y="120874"/>
                </a:moveTo>
                <a:cubicBezTo>
                  <a:pt x="114217" y="117697"/>
                  <a:pt x="119387" y="117697"/>
                  <a:pt x="122598" y="120874"/>
                </a:cubicBezTo>
                <a:lnTo>
                  <a:pt x="148641" y="146999"/>
                </a:lnTo>
                <a:lnTo>
                  <a:pt x="148641" y="147137"/>
                </a:lnTo>
                <a:cubicBezTo>
                  <a:pt x="151819" y="150348"/>
                  <a:pt x="151819" y="155519"/>
                  <a:pt x="148641" y="158730"/>
                </a:cubicBezTo>
                <a:lnTo>
                  <a:pt x="145729" y="161477"/>
                </a:lnTo>
                <a:lnTo>
                  <a:pt x="108258" y="123841"/>
                </a:lnTo>
                <a:close/>
                <a:moveTo>
                  <a:pt x="89220" y="52416"/>
                </a:moveTo>
                <a:cubicBezTo>
                  <a:pt x="110720" y="56264"/>
                  <a:pt x="126781" y="74347"/>
                  <a:pt x="128065" y="96151"/>
                </a:cubicBezTo>
                <a:lnTo>
                  <a:pt x="117076" y="96151"/>
                </a:lnTo>
                <a:cubicBezTo>
                  <a:pt x="115885" y="80391"/>
                  <a:pt x="104609" y="67225"/>
                  <a:pt x="89220" y="63625"/>
                </a:cubicBezTo>
                <a:close/>
                <a:moveTo>
                  <a:pt x="12656" y="39998"/>
                </a:moveTo>
                <a:lnTo>
                  <a:pt x="50100" y="77414"/>
                </a:lnTo>
                <a:lnTo>
                  <a:pt x="44276" y="83073"/>
                </a:lnTo>
                <a:cubicBezTo>
                  <a:pt x="42670" y="84682"/>
                  <a:pt x="42670" y="87288"/>
                  <a:pt x="44276" y="88897"/>
                </a:cubicBezTo>
                <a:lnTo>
                  <a:pt x="90977" y="135599"/>
                </a:lnTo>
                <a:cubicBezTo>
                  <a:pt x="90993" y="135614"/>
                  <a:pt x="91009" y="135630"/>
                  <a:pt x="91025" y="135646"/>
                </a:cubicBezTo>
                <a:cubicBezTo>
                  <a:pt x="92626" y="137221"/>
                  <a:pt x="95200" y="137199"/>
                  <a:pt x="96774" y="135599"/>
                </a:cubicBezTo>
                <a:lnTo>
                  <a:pt x="102434" y="129775"/>
                </a:lnTo>
                <a:lnTo>
                  <a:pt x="140014" y="167219"/>
                </a:lnTo>
                <a:lnTo>
                  <a:pt x="134850" y="172383"/>
                </a:lnTo>
                <a:cubicBezTo>
                  <a:pt x="129915" y="177685"/>
                  <a:pt x="122843" y="180463"/>
                  <a:pt x="115619" y="179938"/>
                </a:cubicBezTo>
                <a:cubicBezTo>
                  <a:pt x="105058" y="179067"/>
                  <a:pt x="94781" y="176077"/>
                  <a:pt x="85401" y="171147"/>
                </a:cubicBezTo>
                <a:cubicBezTo>
                  <a:pt x="81251" y="168918"/>
                  <a:pt x="77266" y="166393"/>
                  <a:pt x="73478" y="163592"/>
                </a:cubicBezTo>
                <a:cubicBezTo>
                  <a:pt x="50793" y="147405"/>
                  <a:pt x="31244" y="127224"/>
                  <a:pt x="15788" y="104034"/>
                </a:cubicBezTo>
                <a:cubicBezTo>
                  <a:pt x="11344" y="97853"/>
                  <a:pt x="7543" y="91235"/>
                  <a:pt x="4442" y="84282"/>
                </a:cubicBezTo>
                <a:cubicBezTo>
                  <a:pt x="1208" y="76523"/>
                  <a:pt x="-293" y="68150"/>
                  <a:pt x="47" y="59750"/>
                </a:cubicBezTo>
                <a:cubicBezTo>
                  <a:pt x="315" y="54600"/>
                  <a:pt x="2570" y="49755"/>
                  <a:pt x="6338" y="46234"/>
                </a:cubicBezTo>
                <a:cubicBezTo>
                  <a:pt x="7876" y="44778"/>
                  <a:pt x="10239" y="42416"/>
                  <a:pt x="12656" y="39998"/>
                </a:cubicBezTo>
                <a:close/>
                <a:moveTo>
                  <a:pt x="27079" y="28928"/>
                </a:moveTo>
                <a:cubicBezTo>
                  <a:pt x="29254" y="28937"/>
                  <a:pt x="31338" y="29806"/>
                  <a:pt x="32875" y="31346"/>
                </a:cubicBezTo>
                <a:lnTo>
                  <a:pt x="58918" y="57416"/>
                </a:lnTo>
                <a:cubicBezTo>
                  <a:pt x="60455" y="58941"/>
                  <a:pt x="61317" y="61019"/>
                  <a:pt x="61308" y="63185"/>
                </a:cubicBezTo>
                <a:cubicBezTo>
                  <a:pt x="61307" y="65317"/>
                  <a:pt x="60479" y="67364"/>
                  <a:pt x="59000" y="68899"/>
                </a:cubicBezTo>
                <a:lnTo>
                  <a:pt x="56006" y="71756"/>
                </a:lnTo>
                <a:lnTo>
                  <a:pt x="18425" y="34258"/>
                </a:lnTo>
                <a:lnTo>
                  <a:pt x="21310" y="31346"/>
                </a:lnTo>
                <a:cubicBezTo>
                  <a:pt x="22841" y="29813"/>
                  <a:pt x="24913" y="28945"/>
                  <a:pt x="27079" y="28928"/>
                </a:cubicBezTo>
                <a:close/>
                <a:moveTo>
                  <a:pt x="89220" y="25548"/>
                </a:moveTo>
                <a:cubicBezTo>
                  <a:pt x="125165" y="25578"/>
                  <a:pt x="154297" y="54710"/>
                  <a:pt x="154327" y="90656"/>
                </a:cubicBezTo>
                <a:cubicBezTo>
                  <a:pt x="154327" y="92496"/>
                  <a:pt x="154327" y="94337"/>
                  <a:pt x="154080" y="96150"/>
                </a:cubicBezTo>
                <a:lnTo>
                  <a:pt x="143091" y="96150"/>
                </a:lnTo>
                <a:cubicBezTo>
                  <a:pt x="143280" y="94325"/>
                  <a:pt x="143371" y="92491"/>
                  <a:pt x="143366" y="90656"/>
                </a:cubicBezTo>
                <a:cubicBezTo>
                  <a:pt x="143320" y="60775"/>
                  <a:pt x="119101" y="36567"/>
                  <a:pt x="89220" y="36537"/>
                </a:cubicBezTo>
                <a:close/>
                <a:moveTo>
                  <a:pt x="89220" y="0"/>
                </a:moveTo>
                <a:lnTo>
                  <a:pt x="91967" y="0"/>
                </a:lnTo>
                <a:cubicBezTo>
                  <a:pt x="142035" y="0"/>
                  <a:pt x="182623" y="40588"/>
                  <a:pt x="182623" y="90656"/>
                </a:cubicBezTo>
                <a:cubicBezTo>
                  <a:pt x="182623" y="92496"/>
                  <a:pt x="182623" y="94337"/>
                  <a:pt x="182431" y="96150"/>
                </a:cubicBezTo>
                <a:lnTo>
                  <a:pt x="171442" y="96150"/>
                </a:lnTo>
                <a:cubicBezTo>
                  <a:pt x="171442" y="94337"/>
                  <a:pt x="171662" y="92496"/>
                  <a:pt x="171662" y="90656"/>
                </a:cubicBezTo>
                <a:cubicBezTo>
                  <a:pt x="171662" y="46657"/>
                  <a:pt x="135994" y="10989"/>
                  <a:pt x="91995" y="10989"/>
                </a:cubicBezTo>
                <a:cubicBezTo>
                  <a:pt x="91985" y="10989"/>
                  <a:pt x="91976" y="10989"/>
                  <a:pt x="91967" y="10989"/>
                </a:cubicBezTo>
                <a:cubicBezTo>
                  <a:pt x="91033" y="10989"/>
                  <a:pt x="90127" y="10989"/>
                  <a:pt x="89220" y="10989"/>
                </a:cubicBezTo>
                <a:close/>
              </a:path>
            </a:pathLst>
          </a:custGeom>
          <a:solidFill>
            <a:schemeClr val="bg1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5" name="ICON: Closed">
            <a:extLst>
              <a:ext uri="{FF2B5EF4-FFF2-40B4-BE49-F238E27FC236}">
                <a16:creationId xmlns:a16="http://schemas.microsoft.com/office/drawing/2014/main" id="{38EE057A-E168-5578-C0A6-81E8659F37CD}"/>
              </a:ext>
            </a:extLst>
          </p:cNvPr>
          <p:cNvSpPr>
            <a:spLocks noChangeAspect="1"/>
          </p:cNvSpPr>
          <p:nvPr/>
        </p:nvSpPr>
        <p:spPr>
          <a:xfrm>
            <a:off x="188731" y="1484573"/>
            <a:ext cx="171000" cy="180000"/>
          </a:xfrm>
          <a:custGeom>
            <a:avLst/>
            <a:gdLst>
              <a:gd name="connsiteX0" fmla="*/ 242960 w 372975"/>
              <a:gd name="connsiteY0" fmla="*/ 206960 h 392605"/>
              <a:gd name="connsiteX1" fmla="*/ 224172 w 372975"/>
              <a:gd name="connsiteY1" fmla="*/ 215933 h 392605"/>
              <a:gd name="connsiteX2" fmla="*/ 196277 w 372975"/>
              <a:gd name="connsiteY2" fmla="*/ 215933 h 392605"/>
              <a:gd name="connsiteX3" fmla="*/ 196277 w 372975"/>
              <a:gd name="connsiteY3" fmla="*/ 225748 h 392605"/>
              <a:gd name="connsiteX4" fmla="*/ 224172 w 372975"/>
              <a:gd name="connsiteY4" fmla="*/ 225748 h 392605"/>
              <a:gd name="connsiteX5" fmla="*/ 233145 w 372975"/>
              <a:gd name="connsiteY5" fmla="*/ 234721 h 392605"/>
              <a:gd name="connsiteX6" fmla="*/ 251933 w 372975"/>
              <a:gd name="connsiteY6" fmla="*/ 225748 h 392605"/>
              <a:gd name="connsiteX7" fmla="*/ 242960 w 372975"/>
              <a:gd name="connsiteY7" fmla="*/ 206960 h 392605"/>
              <a:gd name="connsiteX8" fmla="*/ 103058 w 372975"/>
              <a:gd name="connsiteY8" fmla="*/ 44168 h 392605"/>
              <a:gd name="connsiteX9" fmla="*/ 269915 w 372975"/>
              <a:gd name="connsiteY9" fmla="*/ 44168 h 392605"/>
              <a:gd name="connsiteX10" fmla="*/ 269915 w 372975"/>
              <a:gd name="connsiteY10" fmla="*/ 392605 h 392605"/>
              <a:gd name="connsiteX11" fmla="*/ 103058 w 372975"/>
              <a:gd name="connsiteY11" fmla="*/ 392605 h 392605"/>
              <a:gd name="connsiteX12" fmla="*/ 58891 w 372975"/>
              <a:gd name="connsiteY12" fmla="*/ 0 h 392605"/>
              <a:gd name="connsiteX13" fmla="*/ 314084 w 372975"/>
              <a:gd name="connsiteY13" fmla="*/ 0 h 392605"/>
              <a:gd name="connsiteX14" fmla="*/ 314084 w 372975"/>
              <a:gd name="connsiteY14" fmla="*/ 363160 h 392605"/>
              <a:gd name="connsiteX15" fmla="*/ 372975 w 372975"/>
              <a:gd name="connsiteY15" fmla="*/ 363160 h 392605"/>
              <a:gd name="connsiteX16" fmla="*/ 372975 w 372975"/>
              <a:gd name="connsiteY16" fmla="*/ 392605 h 392605"/>
              <a:gd name="connsiteX17" fmla="*/ 314084 w 372975"/>
              <a:gd name="connsiteY17" fmla="*/ 392605 h 392605"/>
              <a:gd name="connsiteX18" fmla="*/ 304269 w 372975"/>
              <a:gd name="connsiteY18" fmla="*/ 392605 h 392605"/>
              <a:gd name="connsiteX19" fmla="*/ 284639 w 372975"/>
              <a:gd name="connsiteY19" fmla="*/ 392605 h 392605"/>
              <a:gd name="connsiteX20" fmla="*/ 284639 w 372975"/>
              <a:gd name="connsiteY20" fmla="*/ 29445 h 392605"/>
              <a:gd name="connsiteX21" fmla="*/ 88336 w 372975"/>
              <a:gd name="connsiteY21" fmla="*/ 29445 h 392605"/>
              <a:gd name="connsiteX22" fmla="*/ 88336 w 372975"/>
              <a:gd name="connsiteY22" fmla="*/ 392605 h 392605"/>
              <a:gd name="connsiteX23" fmla="*/ 68701 w 372975"/>
              <a:gd name="connsiteY23" fmla="*/ 392605 h 392605"/>
              <a:gd name="connsiteX24" fmla="*/ 58891 w 372975"/>
              <a:gd name="connsiteY24" fmla="*/ 392605 h 392605"/>
              <a:gd name="connsiteX25" fmla="*/ 0 w 372975"/>
              <a:gd name="connsiteY25" fmla="*/ 392605 h 392605"/>
              <a:gd name="connsiteX26" fmla="*/ 0 w 372975"/>
              <a:gd name="connsiteY26" fmla="*/ 363160 h 392605"/>
              <a:gd name="connsiteX27" fmla="*/ 58891 w 372975"/>
              <a:gd name="connsiteY27" fmla="*/ 363160 h 39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72975" h="392605">
                <a:moveTo>
                  <a:pt x="242960" y="206960"/>
                </a:moveTo>
                <a:cubicBezTo>
                  <a:pt x="235294" y="204249"/>
                  <a:pt x="226882" y="208267"/>
                  <a:pt x="224172" y="215933"/>
                </a:cubicBezTo>
                <a:lnTo>
                  <a:pt x="196277" y="215933"/>
                </a:lnTo>
                <a:lnTo>
                  <a:pt x="196277" y="225748"/>
                </a:lnTo>
                <a:lnTo>
                  <a:pt x="224172" y="225748"/>
                </a:lnTo>
                <a:cubicBezTo>
                  <a:pt x="225654" y="229940"/>
                  <a:pt x="228952" y="233239"/>
                  <a:pt x="233145" y="234721"/>
                </a:cubicBezTo>
                <a:cubicBezTo>
                  <a:pt x="240811" y="237431"/>
                  <a:pt x="249223" y="233414"/>
                  <a:pt x="251933" y="225748"/>
                </a:cubicBezTo>
                <a:cubicBezTo>
                  <a:pt x="254643" y="218082"/>
                  <a:pt x="250626" y="209670"/>
                  <a:pt x="242960" y="206960"/>
                </a:cubicBezTo>
                <a:close/>
                <a:moveTo>
                  <a:pt x="103058" y="44168"/>
                </a:moveTo>
                <a:lnTo>
                  <a:pt x="269915" y="44168"/>
                </a:lnTo>
                <a:lnTo>
                  <a:pt x="269915" y="392605"/>
                </a:lnTo>
                <a:lnTo>
                  <a:pt x="103058" y="392605"/>
                </a:lnTo>
                <a:close/>
                <a:moveTo>
                  <a:pt x="58891" y="0"/>
                </a:moveTo>
                <a:lnTo>
                  <a:pt x="314084" y="0"/>
                </a:lnTo>
                <a:lnTo>
                  <a:pt x="314084" y="363160"/>
                </a:lnTo>
                <a:lnTo>
                  <a:pt x="372975" y="363160"/>
                </a:lnTo>
                <a:lnTo>
                  <a:pt x="372975" y="392605"/>
                </a:lnTo>
                <a:lnTo>
                  <a:pt x="314084" y="392605"/>
                </a:lnTo>
                <a:lnTo>
                  <a:pt x="304269" y="392605"/>
                </a:lnTo>
                <a:lnTo>
                  <a:pt x="284639" y="392605"/>
                </a:lnTo>
                <a:lnTo>
                  <a:pt x="284639" y="29445"/>
                </a:lnTo>
                <a:lnTo>
                  <a:pt x="88336" y="29445"/>
                </a:lnTo>
                <a:lnTo>
                  <a:pt x="88336" y="392605"/>
                </a:lnTo>
                <a:lnTo>
                  <a:pt x="68701" y="392605"/>
                </a:lnTo>
                <a:lnTo>
                  <a:pt x="58891" y="392605"/>
                </a:lnTo>
                <a:lnTo>
                  <a:pt x="0" y="392605"/>
                </a:lnTo>
                <a:lnTo>
                  <a:pt x="0" y="363160"/>
                </a:lnTo>
                <a:lnTo>
                  <a:pt x="58891" y="363160"/>
                </a:lnTo>
                <a:close/>
              </a:path>
            </a:pathLst>
          </a:custGeom>
          <a:solidFill>
            <a:schemeClr val="bg1"/>
          </a:solidFill>
          <a:ln w="486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ICON: Pills &amp; Bottle">
            <a:extLst>
              <a:ext uri="{FF2B5EF4-FFF2-40B4-BE49-F238E27FC236}">
                <a16:creationId xmlns:a16="http://schemas.microsoft.com/office/drawing/2014/main" id="{A9F0A7AE-13A6-A5D6-331F-BBD888701153}"/>
              </a:ext>
            </a:extLst>
          </p:cNvPr>
          <p:cNvSpPr>
            <a:spLocks noChangeAspect="1"/>
          </p:cNvSpPr>
          <p:nvPr/>
        </p:nvSpPr>
        <p:spPr>
          <a:xfrm>
            <a:off x="199600" y="1847073"/>
            <a:ext cx="194083" cy="180000"/>
          </a:xfrm>
          <a:custGeom>
            <a:avLst/>
            <a:gdLst>
              <a:gd name="connsiteX0" fmla="*/ 7907 w 194083"/>
              <a:gd name="connsiteY0" fmla="*/ 142320 h 180000"/>
              <a:gd name="connsiteX1" fmla="*/ 7907 w 194083"/>
              <a:gd name="connsiteY1" fmla="*/ 156292 h 180000"/>
              <a:gd name="connsiteX2" fmla="*/ 23719 w 194083"/>
              <a:gd name="connsiteY2" fmla="*/ 172104 h 180000"/>
              <a:gd name="connsiteX3" fmla="*/ 89613 w 194083"/>
              <a:gd name="connsiteY3" fmla="*/ 172104 h 180000"/>
              <a:gd name="connsiteX4" fmla="*/ 105425 w 194083"/>
              <a:gd name="connsiteY4" fmla="*/ 156292 h 180000"/>
              <a:gd name="connsiteX5" fmla="*/ 105425 w 194083"/>
              <a:gd name="connsiteY5" fmla="*/ 142320 h 180000"/>
              <a:gd name="connsiteX6" fmla="*/ 147055 w 194083"/>
              <a:gd name="connsiteY6" fmla="*/ 123809 h 180000"/>
              <a:gd name="connsiteX7" fmla="*/ 131777 w 194083"/>
              <a:gd name="connsiteY7" fmla="*/ 139086 h 180000"/>
              <a:gd name="connsiteX8" fmla="*/ 130206 w 194083"/>
              <a:gd name="connsiteY8" fmla="*/ 161960 h 180000"/>
              <a:gd name="connsiteX9" fmla="*/ 153080 w 194083"/>
              <a:gd name="connsiteY9" fmla="*/ 160389 h 180000"/>
              <a:gd name="connsiteX10" fmla="*/ 168357 w 194083"/>
              <a:gd name="connsiteY10" fmla="*/ 145111 h 180000"/>
              <a:gd name="connsiteX11" fmla="*/ 174616 w 194083"/>
              <a:gd name="connsiteY11" fmla="*/ 102557 h 180000"/>
              <a:gd name="connsiteX12" fmla="*/ 163692 w 194083"/>
              <a:gd name="connsiteY12" fmla="*/ 107082 h 180000"/>
              <a:gd name="connsiteX13" fmla="*/ 156749 w 194083"/>
              <a:gd name="connsiteY13" fmla="*/ 114025 h 180000"/>
              <a:gd name="connsiteX14" fmla="*/ 156498 w 194083"/>
              <a:gd name="connsiteY14" fmla="*/ 114276 h 180000"/>
              <a:gd name="connsiteX15" fmla="*/ 156602 w 194083"/>
              <a:gd name="connsiteY15" fmla="*/ 114380 h 180000"/>
              <a:gd name="connsiteX16" fmla="*/ 156183 w 194083"/>
              <a:gd name="connsiteY16" fmla="*/ 115391 h 180000"/>
              <a:gd name="connsiteX17" fmla="*/ 156749 w 194083"/>
              <a:gd name="connsiteY17" fmla="*/ 116756 h 180000"/>
              <a:gd name="connsiteX18" fmla="*/ 158114 w 194083"/>
              <a:gd name="connsiteY18" fmla="*/ 117322 h 180000"/>
              <a:gd name="connsiteX19" fmla="*/ 159125 w 194083"/>
              <a:gd name="connsiteY19" fmla="*/ 116903 h 180000"/>
              <a:gd name="connsiteX20" fmla="*/ 159229 w 194083"/>
              <a:gd name="connsiteY20" fmla="*/ 117007 h 180000"/>
              <a:gd name="connsiteX21" fmla="*/ 159480 w 194083"/>
              <a:gd name="connsiteY21" fmla="*/ 116756 h 180000"/>
              <a:gd name="connsiteX22" fmla="*/ 166423 w 194083"/>
              <a:gd name="connsiteY22" fmla="*/ 109813 h 180000"/>
              <a:gd name="connsiteX23" fmla="*/ 182808 w 194083"/>
              <a:gd name="connsiteY23" fmla="*/ 109813 h 180000"/>
              <a:gd name="connsiteX24" fmla="*/ 183332 w 194083"/>
              <a:gd name="connsiteY24" fmla="*/ 110454 h 180000"/>
              <a:gd name="connsiteX25" fmla="*/ 183391 w 194083"/>
              <a:gd name="connsiteY25" fmla="*/ 110395 h 180000"/>
              <a:gd name="connsiteX26" fmla="*/ 186122 w 194083"/>
              <a:gd name="connsiteY26" fmla="*/ 110395 h 180000"/>
              <a:gd name="connsiteX27" fmla="*/ 186122 w 194083"/>
              <a:gd name="connsiteY27" fmla="*/ 107664 h 180000"/>
              <a:gd name="connsiteX28" fmla="*/ 185961 w 194083"/>
              <a:gd name="connsiteY28" fmla="*/ 107597 h 180000"/>
              <a:gd name="connsiteX29" fmla="*/ 185539 w 194083"/>
              <a:gd name="connsiteY29" fmla="*/ 107082 h 180000"/>
              <a:gd name="connsiteX30" fmla="*/ 174616 w 194083"/>
              <a:gd name="connsiteY30" fmla="*/ 102557 h 180000"/>
              <a:gd name="connsiteX31" fmla="*/ 174774 w 194083"/>
              <a:gd name="connsiteY31" fmla="*/ 98082 h 180000"/>
              <a:gd name="connsiteX32" fmla="*/ 188428 w 194083"/>
              <a:gd name="connsiteY32" fmla="*/ 103738 h 180000"/>
              <a:gd name="connsiteX33" fmla="*/ 188428 w 194083"/>
              <a:gd name="connsiteY33" fmla="*/ 131046 h 180000"/>
              <a:gd name="connsiteX34" fmla="*/ 171360 w 194083"/>
              <a:gd name="connsiteY34" fmla="*/ 148114 h 180000"/>
              <a:gd name="connsiteX35" fmla="*/ 154292 w 194083"/>
              <a:gd name="connsiteY35" fmla="*/ 165182 h 180000"/>
              <a:gd name="connsiteX36" fmla="*/ 126984 w 194083"/>
              <a:gd name="connsiteY36" fmla="*/ 165182 h 180000"/>
              <a:gd name="connsiteX37" fmla="*/ 126984 w 194083"/>
              <a:gd name="connsiteY37" fmla="*/ 137874 h 180000"/>
              <a:gd name="connsiteX38" fmla="*/ 144052 w 194083"/>
              <a:gd name="connsiteY38" fmla="*/ 120806 h 180000"/>
              <a:gd name="connsiteX39" fmla="*/ 161120 w 194083"/>
              <a:gd name="connsiteY39" fmla="*/ 103738 h 180000"/>
              <a:gd name="connsiteX40" fmla="*/ 174774 w 194083"/>
              <a:gd name="connsiteY40" fmla="*/ 98082 h 180000"/>
              <a:gd name="connsiteX41" fmla="*/ 56666 w 194083"/>
              <a:gd name="connsiteY41" fmla="*/ 89892 h 180000"/>
              <a:gd name="connsiteX42" fmla="*/ 52713 w 194083"/>
              <a:gd name="connsiteY42" fmla="*/ 93846 h 180000"/>
              <a:gd name="connsiteX43" fmla="*/ 52713 w 194083"/>
              <a:gd name="connsiteY43" fmla="*/ 104655 h 180000"/>
              <a:gd name="connsiteX44" fmla="*/ 41904 w 194083"/>
              <a:gd name="connsiteY44" fmla="*/ 104655 h 180000"/>
              <a:gd name="connsiteX45" fmla="*/ 37951 w 194083"/>
              <a:gd name="connsiteY45" fmla="*/ 108608 h 180000"/>
              <a:gd name="connsiteX46" fmla="*/ 41904 w 194083"/>
              <a:gd name="connsiteY46" fmla="*/ 112561 h 180000"/>
              <a:gd name="connsiteX47" fmla="*/ 52713 w 194083"/>
              <a:gd name="connsiteY47" fmla="*/ 112561 h 180000"/>
              <a:gd name="connsiteX48" fmla="*/ 52713 w 194083"/>
              <a:gd name="connsiteY48" fmla="*/ 123370 h 180000"/>
              <a:gd name="connsiteX49" fmla="*/ 56666 w 194083"/>
              <a:gd name="connsiteY49" fmla="*/ 127323 h 180000"/>
              <a:gd name="connsiteX50" fmla="*/ 60619 w 194083"/>
              <a:gd name="connsiteY50" fmla="*/ 123370 h 180000"/>
              <a:gd name="connsiteX51" fmla="*/ 60619 w 194083"/>
              <a:gd name="connsiteY51" fmla="*/ 112561 h 180000"/>
              <a:gd name="connsiteX52" fmla="*/ 71429 w 194083"/>
              <a:gd name="connsiteY52" fmla="*/ 112561 h 180000"/>
              <a:gd name="connsiteX53" fmla="*/ 75382 w 194083"/>
              <a:gd name="connsiteY53" fmla="*/ 108608 h 180000"/>
              <a:gd name="connsiteX54" fmla="*/ 71429 w 194083"/>
              <a:gd name="connsiteY54" fmla="*/ 104655 h 180000"/>
              <a:gd name="connsiteX55" fmla="*/ 60619 w 194083"/>
              <a:gd name="connsiteY55" fmla="*/ 104655 h 180000"/>
              <a:gd name="connsiteX56" fmla="*/ 60619 w 194083"/>
              <a:gd name="connsiteY56" fmla="*/ 93846 h 180000"/>
              <a:gd name="connsiteX57" fmla="*/ 56666 w 194083"/>
              <a:gd name="connsiteY57" fmla="*/ 89892 h 180000"/>
              <a:gd name="connsiteX58" fmla="*/ 147055 w 194083"/>
              <a:gd name="connsiteY58" fmla="*/ 60682 h 180000"/>
              <a:gd name="connsiteX59" fmla="*/ 131777 w 194083"/>
              <a:gd name="connsiteY59" fmla="*/ 75959 h 180000"/>
              <a:gd name="connsiteX60" fmla="*/ 130206 w 194083"/>
              <a:gd name="connsiteY60" fmla="*/ 98833 h 180000"/>
              <a:gd name="connsiteX61" fmla="*/ 153080 w 194083"/>
              <a:gd name="connsiteY61" fmla="*/ 97262 h 180000"/>
              <a:gd name="connsiteX62" fmla="*/ 168357 w 194083"/>
              <a:gd name="connsiteY62" fmla="*/ 81984 h 180000"/>
              <a:gd name="connsiteX63" fmla="*/ 174616 w 194083"/>
              <a:gd name="connsiteY63" fmla="*/ 39430 h 180000"/>
              <a:gd name="connsiteX64" fmla="*/ 163692 w 194083"/>
              <a:gd name="connsiteY64" fmla="*/ 43955 h 180000"/>
              <a:gd name="connsiteX65" fmla="*/ 156749 w 194083"/>
              <a:gd name="connsiteY65" fmla="*/ 50898 h 180000"/>
              <a:gd name="connsiteX66" fmla="*/ 156498 w 194083"/>
              <a:gd name="connsiteY66" fmla="*/ 51149 h 180000"/>
              <a:gd name="connsiteX67" fmla="*/ 156602 w 194083"/>
              <a:gd name="connsiteY67" fmla="*/ 51253 h 180000"/>
              <a:gd name="connsiteX68" fmla="*/ 156183 w 194083"/>
              <a:gd name="connsiteY68" fmla="*/ 52264 h 180000"/>
              <a:gd name="connsiteX69" fmla="*/ 156749 w 194083"/>
              <a:gd name="connsiteY69" fmla="*/ 53629 h 180000"/>
              <a:gd name="connsiteX70" fmla="*/ 158114 w 194083"/>
              <a:gd name="connsiteY70" fmla="*/ 54195 h 180000"/>
              <a:gd name="connsiteX71" fmla="*/ 159125 w 194083"/>
              <a:gd name="connsiteY71" fmla="*/ 53776 h 180000"/>
              <a:gd name="connsiteX72" fmla="*/ 159229 w 194083"/>
              <a:gd name="connsiteY72" fmla="*/ 53880 h 180000"/>
              <a:gd name="connsiteX73" fmla="*/ 159480 w 194083"/>
              <a:gd name="connsiteY73" fmla="*/ 53629 h 180000"/>
              <a:gd name="connsiteX74" fmla="*/ 166423 w 194083"/>
              <a:gd name="connsiteY74" fmla="*/ 46686 h 180000"/>
              <a:gd name="connsiteX75" fmla="*/ 182808 w 194083"/>
              <a:gd name="connsiteY75" fmla="*/ 46686 h 180000"/>
              <a:gd name="connsiteX76" fmla="*/ 183332 w 194083"/>
              <a:gd name="connsiteY76" fmla="*/ 47327 h 180000"/>
              <a:gd name="connsiteX77" fmla="*/ 183391 w 194083"/>
              <a:gd name="connsiteY77" fmla="*/ 47268 h 180000"/>
              <a:gd name="connsiteX78" fmla="*/ 186122 w 194083"/>
              <a:gd name="connsiteY78" fmla="*/ 47268 h 180000"/>
              <a:gd name="connsiteX79" fmla="*/ 186122 w 194083"/>
              <a:gd name="connsiteY79" fmla="*/ 44537 h 180000"/>
              <a:gd name="connsiteX80" fmla="*/ 185961 w 194083"/>
              <a:gd name="connsiteY80" fmla="*/ 44470 h 180000"/>
              <a:gd name="connsiteX81" fmla="*/ 185539 w 194083"/>
              <a:gd name="connsiteY81" fmla="*/ 43955 h 180000"/>
              <a:gd name="connsiteX82" fmla="*/ 174616 w 194083"/>
              <a:gd name="connsiteY82" fmla="*/ 39430 h 180000"/>
              <a:gd name="connsiteX83" fmla="*/ 174774 w 194083"/>
              <a:gd name="connsiteY83" fmla="*/ 34955 h 180000"/>
              <a:gd name="connsiteX84" fmla="*/ 188428 w 194083"/>
              <a:gd name="connsiteY84" fmla="*/ 40611 h 180000"/>
              <a:gd name="connsiteX85" fmla="*/ 188428 w 194083"/>
              <a:gd name="connsiteY85" fmla="*/ 67919 h 180000"/>
              <a:gd name="connsiteX86" fmla="*/ 171360 w 194083"/>
              <a:gd name="connsiteY86" fmla="*/ 84987 h 180000"/>
              <a:gd name="connsiteX87" fmla="*/ 154292 w 194083"/>
              <a:gd name="connsiteY87" fmla="*/ 102055 h 180000"/>
              <a:gd name="connsiteX88" fmla="*/ 126984 w 194083"/>
              <a:gd name="connsiteY88" fmla="*/ 102055 h 180000"/>
              <a:gd name="connsiteX89" fmla="*/ 126984 w 194083"/>
              <a:gd name="connsiteY89" fmla="*/ 74747 h 180000"/>
              <a:gd name="connsiteX90" fmla="*/ 144052 w 194083"/>
              <a:gd name="connsiteY90" fmla="*/ 57679 h 180000"/>
              <a:gd name="connsiteX91" fmla="*/ 161120 w 194083"/>
              <a:gd name="connsiteY91" fmla="*/ 40611 h 180000"/>
              <a:gd name="connsiteX92" fmla="*/ 174774 w 194083"/>
              <a:gd name="connsiteY92" fmla="*/ 34955 h 180000"/>
              <a:gd name="connsiteX93" fmla="*/ 26684 w 194083"/>
              <a:gd name="connsiteY93" fmla="*/ 30730 h 180000"/>
              <a:gd name="connsiteX94" fmla="*/ 26684 w 194083"/>
              <a:gd name="connsiteY94" fmla="*/ 45789 h 180000"/>
              <a:gd name="connsiteX95" fmla="*/ 25844 w 194083"/>
              <a:gd name="connsiteY95" fmla="*/ 48223 h 180000"/>
              <a:gd name="connsiteX96" fmla="*/ 9871 w 194083"/>
              <a:gd name="connsiteY96" fmla="*/ 68606 h 180000"/>
              <a:gd name="connsiteX97" fmla="*/ 7907 w 194083"/>
              <a:gd name="connsiteY97" fmla="*/ 74301 h 180000"/>
              <a:gd name="connsiteX98" fmla="*/ 7907 w 194083"/>
              <a:gd name="connsiteY98" fmla="*/ 74906 h 180000"/>
              <a:gd name="connsiteX99" fmla="*/ 105425 w 194083"/>
              <a:gd name="connsiteY99" fmla="*/ 74906 h 180000"/>
              <a:gd name="connsiteX100" fmla="*/ 105425 w 194083"/>
              <a:gd name="connsiteY100" fmla="*/ 74387 h 180000"/>
              <a:gd name="connsiteX101" fmla="*/ 103399 w 194083"/>
              <a:gd name="connsiteY101" fmla="*/ 68606 h 180000"/>
              <a:gd name="connsiteX102" fmla="*/ 87041 w 194083"/>
              <a:gd name="connsiteY102" fmla="*/ 48260 h 180000"/>
              <a:gd name="connsiteX103" fmla="*/ 86177 w 194083"/>
              <a:gd name="connsiteY103" fmla="*/ 45789 h 180000"/>
              <a:gd name="connsiteX104" fmla="*/ 86177 w 194083"/>
              <a:gd name="connsiteY104" fmla="*/ 30730 h 180000"/>
              <a:gd name="connsiteX105" fmla="*/ 24409 w 194083"/>
              <a:gd name="connsiteY105" fmla="*/ 0 h 180000"/>
              <a:gd name="connsiteX106" fmla="*/ 88907 w 194083"/>
              <a:gd name="connsiteY106" fmla="*/ 0 h 180000"/>
              <a:gd name="connsiteX107" fmla="*/ 102089 w 194083"/>
              <a:gd name="connsiteY107" fmla="*/ 13181 h 180000"/>
              <a:gd name="connsiteX108" fmla="*/ 102089 w 194083"/>
              <a:gd name="connsiteY108" fmla="*/ 17542 h 180000"/>
              <a:gd name="connsiteX109" fmla="*/ 94084 w 194083"/>
              <a:gd name="connsiteY109" fmla="*/ 29661 h 180000"/>
              <a:gd name="connsiteX110" fmla="*/ 94096 w 194083"/>
              <a:gd name="connsiteY110" fmla="*/ 44386 h 180000"/>
              <a:gd name="connsiteX111" fmla="*/ 109563 w 194083"/>
              <a:gd name="connsiteY111" fmla="*/ 63657 h 180000"/>
              <a:gd name="connsiteX112" fmla="*/ 113330 w 194083"/>
              <a:gd name="connsiteY112" fmla="*/ 74380 h 180000"/>
              <a:gd name="connsiteX113" fmla="*/ 113330 w 194083"/>
              <a:gd name="connsiteY113" fmla="*/ 156282 h 180000"/>
              <a:gd name="connsiteX114" fmla="*/ 89612 w 194083"/>
              <a:gd name="connsiteY114" fmla="*/ 180000 h 180000"/>
              <a:gd name="connsiteX115" fmla="*/ 23719 w 194083"/>
              <a:gd name="connsiteY115" fmla="*/ 180000 h 180000"/>
              <a:gd name="connsiteX116" fmla="*/ 0 w 194083"/>
              <a:gd name="connsiteY116" fmla="*/ 156282 h 180000"/>
              <a:gd name="connsiteX117" fmla="*/ 0 w 194083"/>
              <a:gd name="connsiteY117" fmla="*/ 74291 h 180000"/>
              <a:gd name="connsiteX118" fmla="*/ 3644 w 194083"/>
              <a:gd name="connsiteY118" fmla="*/ 63729 h 180000"/>
              <a:gd name="connsiteX119" fmla="*/ 18776 w 194083"/>
              <a:gd name="connsiteY119" fmla="*/ 44411 h 180000"/>
              <a:gd name="connsiteX120" fmla="*/ 18776 w 194083"/>
              <a:gd name="connsiteY120" fmla="*/ 29438 h 180000"/>
              <a:gd name="connsiteX121" fmla="*/ 11228 w 194083"/>
              <a:gd name="connsiteY121" fmla="*/ 17542 h 180000"/>
              <a:gd name="connsiteX122" fmla="*/ 11228 w 194083"/>
              <a:gd name="connsiteY122" fmla="*/ 13181 h 180000"/>
              <a:gd name="connsiteX123" fmla="*/ 24409 w 194083"/>
              <a:gd name="connsiteY123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94083" h="180000">
                <a:moveTo>
                  <a:pt x="7907" y="142320"/>
                </a:moveTo>
                <a:lnTo>
                  <a:pt x="7907" y="156292"/>
                </a:lnTo>
                <a:cubicBezTo>
                  <a:pt x="7907" y="165013"/>
                  <a:pt x="14998" y="172104"/>
                  <a:pt x="23719" y="172104"/>
                </a:cubicBezTo>
                <a:lnTo>
                  <a:pt x="89613" y="172104"/>
                </a:lnTo>
                <a:cubicBezTo>
                  <a:pt x="98334" y="172104"/>
                  <a:pt x="105425" y="165001"/>
                  <a:pt x="105425" y="156292"/>
                </a:cubicBezTo>
                <a:lnTo>
                  <a:pt x="105425" y="142320"/>
                </a:lnTo>
                <a:close/>
                <a:moveTo>
                  <a:pt x="147055" y="123809"/>
                </a:moveTo>
                <a:lnTo>
                  <a:pt x="131777" y="139086"/>
                </a:lnTo>
                <a:cubicBezTo>
                  <a:pt x="125027" y="145837"/>
                  <a:pt x="124324" y="156077"/>
                  <a:pt x="130206" y="161960"/>
                </a:cubicBezTo>
                <a:cubicBezTo>
                  <a:pt x="136089" y="167842"/>
                  <a:pt x="146329" y="167139"/>
                  <a:pt x="153080" y="160389"/>
                </a:cubicBezTo>
                <a:lnTo>
                  <a:pt x="168357" y="145111"/>
                </a:lnTo>
                <a:close/>
                <a:moveTo>
                  <a:pt x="174616" y="102557"/>
                </a:moveTo>
                <a:cubicBezTo>
                  <a:pt x="170662" y="102557"/>
                  <a:pt x="166709" y="104065"/>
                  <a:pt x="163692" y="107082"/>
                </a:cubicBezTo>
                <a:lnTo>
                  <a:pt x="156749" y="114025"/>
                </a:lnTo>
                <a:lnTo>
                  <a:pt x="156498" y="114276"/>
                </a:lnTo>
                <a:lnTo>
                  <a:pt x="156602" y="114380"/>
                </a:lnTo>
                <a:lnTo>
                  <a:pt x="156183" y="115391"/>
                </a:lnTo>
                <a:cubicBezTo>
                  <a:pt x="156183" y="115885"/>
                  <a:pt x="156372" y="116379"/>
                  <a:pt x="156749" y="116756"/>
                </a:cubicBezTo>
                <a:cubicBezTo>
                  <a:pt x="157126" y="117133"/>
                  <a:pt x="157620" y="117322"/>
                  <a:pt x="158114" y="117322"/>
                </a:cubicBezTo>
                <a:lnTo>
                  <a:pt x="159125" y="116903"/>
                </a:lnTo>
                <a:lnTo>
                  <a:pt x="159229" y="117007"/>
                </a:lnTo>
                <a:lnTo>
                  <a:pt x="159480" y="116756"/>
                </a:lnTo>
                <a:lnTo>
                  <a:pt x="166423" y="109813"/>
                </a:lnTo>
                <a:cubicBezTo>
                  <a:pt x="170948" y="105288"/>
                  <a:pt x="178284" y="105288"/>
                  <a:pt x="182808" y="109813"/>
                </a:cubicBezTo>
                <a:lnTo>
                  <a:pt x="183332" y="110454"/>
                </a:lnTo>
                <a:lnTo>
                  <a:pt x="183391" y="110395"/>
                </a:lnTo>
                <a:cubicBezTo>
                  <a:pt x="184145" y="111149"/>
                  <a:pt x="185368" y="111149"/>
                  <a:pt x="186122" y="110395"/>
                </a:cubicBezTo>
                <a:cubicBezTo>
                  <a:pt x="186876" y="109641"/>
                  <a:pt x="186876" y="108418"/>
                  <a:pt x="186122" y="107664"/>
                </a:cubicBezTo>
                <a:lnTo>
                  <a:pt x="185961" y="107597"/>
                </a:lnTo>
                <a:lnTo>
                  <a:pt x="185539" y="107082"/>
                </a:lnTo>
                <a:cubicBezTo>
                  <a:pt x="182523" y="104065"/>
                  <a:pt x="178569" y="102557"/>
                  <a:pt x="174616" y="102557"/>
                </a:cubicBezTo>
                <a:close/>
                <a:moveTo>
                  <a:pt x="174774" y="98082"/>
                </a:moveTo>
                <a:cubicBezTo>
                  <a:pt x="179716" y="98082"/>
                  <a:pt x="184658" y="99967"/>
                  <a:pt x="188428" y="103738"/>
                </a:cubicBezTo>
                <a:cubicBezTo>
                  <a:pt x="195969" y="111279"/>
                  <a:pt x="195969" y="123505"/>
                  <a:pt x="188428" y="131046"/>
                </a:cubicBezTo>
                <a:lnTo>
                  <a:pt x="171360" y="148114"/>
                </a:lnTo>
                <a:lnTo>
                  <a:pt x="154292" y="165182"/>
                </a:lnTo>
                <a:cubicBezTo>
                  <a:pt x="146751" y="172723"/>
                  <a:pt x="134525" y="172723"/>
                  <a:pt x="126984" y="165182"/>
                </a:cubicBezTo>
                <a:cubicBezTo>
                  <a:pt x="119443" y="157641"/>
                  <a:pt x="119443" y="145415"/>
                  <a:pt x="126984" y="137874"/>
                </a:cubicBezTo>
                <a:lnTo>
                  <a:pt x="144052" y="120806"/>
                </a:lnTo>
                <a:lnTo>
                  <a:pt x="161120" y="103738"/>
                </a:lnTo>
                <a:cubicBezTo>
                  <a:pt x="164890" y="99967"/>
                  <a:pt x="169832" y="98082"/>
                  <a:pt x="174774" y="98082"/>
                </a:cubicBezTo>
                <a:close/>
                <a:moveTo>
                  <a:pt x="56666" y="89892"/>
                </a:moveTo>
                <a:cubicBezTo>
                  <a:pt x="54480" y="89892"/>
                  <a:pt x="52713" y="91659"/>
                  <a:pt x="52713" y="93846"/>
                </a:cubicBezTo>
                <a:lnTo>
                  <a:pt x="52713" y="104655"/>
                </a:lnTo>
                <a:lnTo>
                  <a:pt x="41904" y="104655"/>
                </a:lnTo>
                <a:cubicBezTo>
                  <a:pt x="39717" y="104655"/>
                  <a:pt x="37951" y="106422"/>
                  <a:pt x="37951" y="108608"/>
                </a:cubicBezTo>
                <a:cubicBezTo>
                  <a:pt x="37951" y="110795"/>
                  <a:pt x="39717" y="112561"/>
                  <a:pt x="41904" y="112561"/>
                </a:cubicBezTo>
                <a:lnTo>
                  <a:pt x="52713" y="112561"/>
                </a:lnTo>
                <a:lnTo>
                  <a:pt x="52713" y="123370"/>
                </a:lnTo>
                <a:cubicBezTo>
                  <a:pt x="52713" y="125557"/>
                  <a:pt x="54480" y="127323"/>
                  <a:pt x="56666" y="127323"/>
                </a:cubicBezTo>
                <a:cubicBezTo>
                  <a:pt x="58853" y="127323"/>
                  <a:pt x="60619" y="125557"/>
                  <a:pt x="60619" y="123370"/>
                </a:cubicBezTo>
                <a:lnTo>
                  <a:pt x="60619" y="112561"/>
                </a:lnTo>
                <a:lnTo>
                  <a:pt x="71429" y="112561"/>
                </a:lnTo>
                <a:cubicBezTo>
                  <a:pt x="73615" y="112561"/>
                  <a:pt x="75382" y="110795"/>
                  <a:pt x="75382" y="108608"/>
                </a:cubicBezTo>
                <a:cubicBezTo>
                  <a:pt x="75382" y="106422"/>
                  <a:pt x="73615" y="104655"/>
                  <a:pt x="71429" y="104655"/>
                </a:cubicBezTo>
                <a:lnTo>
                  <a:pt x="60619" y="104655"/>
                </a:lnTo>
                <a:lnTo>
                  <a:pt x="60619" y="93846"/>
                </a:lnTo>
                <a:cubicBezTo>
                  <a:pt x="60619" y="91659"/>
                  <a:pt x="58853" y="89892"/>
                  <a:pt x="56666" y="89892"/>
                </a:cubicBezTo>
                <a:close/>
                <a:moveTo>
                  <a:pt x="147055" y="60682"/>
                </a:moveTo>
                <a:lnTo>
                  <a:pt x="131777" y="75959"/>
                </a:lnTo>
                <a:cubicBezTo>
                  <a:pt x="125027" y="82710"/>
                  <a:pt x="124324" y="92950"/>
                  <a:pt x="130206" y="98833"/>
                </a:cubicBezTo>
                <a:cubicBezTo>
                  <a:pt x="136089" y="104715"/>
                  <a:pt x="146329" y="104012"/>
                  <a:pt x="153080" y="97262"/>
                </a:cubicBezTo>
                <a:lnTo>
                  <a:pt x="168357" y="81984"/>
                </a:lnTo>
                <a:close/>
                <a:moveTo>
                  <a:pt x="174616" y="39430"/>
                </a:moveTo>
                <a:cubicBezTo>
                  <a:pt x="170662" y="39430"/>
                  <a:pt x="166709" y="40938"/>
                  <a:pt x="163692" y="43955"/>
                </a:cubicBezTo>
                <a:lnTo>
                  <a:pt x="156749" y="50898"/>
                </a:lnTo>
                <a:lnTo>
                  <a:pt x="156498" y="51149"/>
                </a:lnTo>
                <a:lnTo>
                  <a:pt x="156602" y="51253"/>
                </a:lnTo>
                <a:lnTo>
                  <a:pt x="156183" y="52264"/>
                </a:lnTo>
                <a:cubicBezTo>
                  <a:pt x="156183" y="52758"/>
                  <a:pt x="156372" y="53252"/>
                  <a:pt x="156749" y="53629"/>
                </a:cubicBezTo>
                <a:cubicBezTo>
                  <a:pt x="157126" y="54006"/>
                  <a:pt x="157620" y="54195"/>
                  <a:pt x="158114" y="54195"/>
                </a:cubicBezTo>
                <a:lnTo>
                  <a:pt x="159125" y="53776"/>
                </a:lnTo>
                <a:lnTo>
                  <a:pt x="159229" y="53880"/>
                </a:lnTo>
                <a:lnTo>
                  <a:pt x="159480" y="53629"/>
                </a:lnTo>
                <a:lnTo>
                  <a:pt x="166423" y="46686"/>
                </a:lnTo>
                <a:cubicBezTo>
                  <a:pt x="170948" y="42161"/>
                  <a:pt x="178284" y="42161"/>
                  <a:pt x="182808" y="46686"/>
                </a:cubicBezTo>
                <a:lnTo>
                  <a:pt x="183332" y="47327"/>
                </a:lnTo>
                <a:lnTo>
                  <a:pt x="183391" y="47268"/>
                </a:lnTo>
                <a:cubicBezTo>
                  <a:pt x="184145" y="48022"/>
                  <a:pt x="185368" y="48022"/>
                  <a:pt x="186122" y="47268"/>
                </a:cubicBezTo>
                <a:cubicBezTo>
                  <a:pt x="186876" y="46514"/>
                  <a:pt x="186876" y="45291"/>
                  <a:pt x="186122" y="44537"/>
                </a:cubicBezTo>
                <a:lnTo>
                  <a:pt x="185961" y="44470"/>
                </a:lnTo>
                <a:lnTo>
                  <a:pt x="185539" y="43955"/>
                </a:lnTo>
                <a:cubicBezTo>
                  <a:pt x="182523" y="40938"/>
                  <a:pt x="178569" y="39430"/>
                  <a:pt x="174616" y="39430"/>
                </a:cubicBezTo>
                <a:close/>
                <a:moveTo>
                  <a:pt x="174774" y="34955"/>
                </a:moveTo>
                <a:cubicBezTo>
                  <a:pt x="179716" y="34955"/>
                  <a:pt x="184658" y="36840"/>
                  <a:pt x="188428" y="40611"/>
                </a:cubicBezTo>
                <a:cubicBezTo>
                  <a:pt x="195969" y="48152"/>
                  <a:pt x="195969" y="60378"/>
                  <a:pt x="188428" y="67919"/>
                </a:cubicBezTo>
                <a:lnTo>
                  <a:pt x="171360" y="84987"/>
                </a:lnTo>
                <a:lnTo>
                  <a:pt x="154292" y="102055"/>
                </a:lnTo>
                <a:cubicBezTo>
                  <a:pt x="146751" y="109596"/>
                  <a:pt x="134525" y="109596"/>
                  <a:pt x="126984" y="102055"/>
                </a:cubicBezTo>
                <a:cubicBezTo>
                  <a:pt x="119443" y="94514"/>
                  <a:pt x="119443" y="82288"/>
                  <a:pt x="126984" y="74747"/>
                </a:cubicBezTo>
                <a:lnTo>
                  <a:pt x="144052" y="57679"/>
                </a:lnTo>
                <a:lnTo>
                  <a:pt x="161120" y="40611"/>
                </a:lnTo>
                <a:cubicBezTo>
                  <a:pt x="164890" y="36840"/>
                  <a:pt x="169832" y="34955"/>
                  <a:pt x="174774" y="34955"/>
                </a:cubicBezTo>
                <a:close/>
                <a:moveTo>
                  <a:pt x="26684" y="30730"/>
                </a:moveTo>
                <a:lnTo>
                  <a:pt x="26684" y="45789"/>
                </a:lnTo>
                <a:cubicBezTo>
                  <a:pt x="26684" y="46666"/>
                  <a:pt x="26388" y="47531"/>
                  <a:pt x="25844" y="48223"/>
                </a:cubicBezTo>
                <a:lnTo>
                  <a:pt x="9871" y="68606"/>
                </a:lnTo>
                <a:cubicBezTo>
                  <a:pt x="8599" y="70224"/>
                  <a:pt x="7907" y="72250"/>
                  <a:pt x="7907" y="74301"/>
                </a:cubicBezTo>
                <a:lnTo>
                  <a:pt x="7907" y="74906"/>
                </a:lnTo>
                <a:lnTo>
                  <a:pt x="105425" y="74906"/>
                </a:lnTo>
                <a:lnTo>
                  <a:pt x="105425" y="74387"/>
                </a:lnTo>
                <a:cubicBezTo>
                  <a:pt x="105425" y="72287"/>
                  <a:pt x="104709" y="70237"/>
                  <a:pt x="103399" y="68606"/>
                </a:cubicBezTo>
                <a:lnTo>
                  <a:pt x="87041" y="48260"/>
                </a:lnTo>
                <a:cubicBezTo>
                  <a:pt x="86486" y="47568"/>
                  <a:pt x="86177" y="46691"/>
                  <a:pt x="86177" y="45789"/>
                </a:cubicBezTo>
                <a:lnTo>
                  <a:pt x="86177" y="30730"/>
                </a:lnTo>
                <a:close/>
                <a:moveTo>
                  <a:pt x="24409" y="0"/>
                </a:moveTo>
                <a:lnTo>
                  <a:pt x="88907" y="0"/>
                </a:lnTo>
                <a:cubicBezTo>
                  <a:pt x="96184" y="0"/>
                  <a:pt x="102089" y="5917"/>
                  <a:pt x="102089" y="13181"/>
                </a:cubicBezTo>
                <a:lnTo>
                  <a:pt x="102089" y="17542"/>
                </a:lnTo>
                <a:cubicBezTo>
                  <a:pt x="102089" y="22977"/>
                  <a:pt x="98791" y="27647"/>
                  <a:pt x="94084" y="29661"/>
                </a:cubicBezTo>
                <a:lnTo>
                  <a:pt x="94096" y="44386"/>
                </a:lnTo>
                <a:lnTo>
                  <a:pt x="109563" y="63657"/>
                </a:lnTo>
                <a:cubicBezTo>
                  <a:pt x="111996" y="66684"/>
                  <a:pt x="113330" y="70489"/>
                  <a:pt x="113330" y="74380"/>
                </a:cubicBezTo>
                <a:lnTo>
                  <a:pt x="113330" y="156282"/>
                </a:lnTo>
                <a:cubicBezTo>
                  <a:pt x="113330" y="169364"/>
                  <a:pt x="102694" y="180000"/>
                  <a:pt x="89612" y="180000"/>
                </a:cubicBezTo>
                <a:lnTo>
                  <a:pt x="23719" y="180000"/>
                </a:lnTo>
                <a:cubicBezTo>
                  <a:pt x="10636" y="180000"/>
                  <a:pt x="0" y="169364"/>
                  <a:pt x="0" y="156282"/>
                </a:cubicBezTo>
                <a:lnTo>
                  <a:pt x="0" y="74291"/>
                </a:lnTo>
                <a:cubicBezTo>
                  <a:pt x="0" y="70487"/>
                  <a:pt x="1297" y="66731"/>
                  <a:pt x="3644" y="63729"/>
                </a:cubicBezTo>
                <a:lnTo>
                  <a:pt x="18776" y="44411"/>
                </a:lnTo>
                <a:lnTo>
                  <a:pt x="18776" y="29438"/>
                </a:lnTo>
                <a:cubicBezTo>
                  <a:pt x="14316" y="27326"/>
                  <a:pt x="11228" y="22792"/>
                  <a:pt x="11228" y="17542"/>
                </a:cubicBezTo>
                <a:lnTo>
                  <a:pt x="11228" y="13181"/>
                </a:lnTo>
                <a:cubicBezTo>
                  <a:pt x="11228" y="5905"/>
                  <a:pt x="17145" y="0"/>
                  <a:pt x="2440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3" name="ICON: Dentist" descr="Tooth with solid fill">
            <a:extLst>
              <a:ext uri="{FF2B5EF4-FFF2-40B4-BE49-F238E27FC236}">
                <a16:creationId xmlns:a16="http://schemas.microsoft.com/office/drawing/2014/main" id="{2FAFED51-AE60-FF9A-9A10-7E8721C930B7}"/>
              </a:ext>
            </a:extLst>
          </p:cNvPr>
          <p:cNvSpPr>
            <a:spLocks noChangeAspect="1"/>
          </p:cNvSpPr>
          <p:nvPr/>
        </p:nvSpPr>
        <p:spPr>
          <a:xfrm>
            <a:off x="206731" y="2209573"/>
            <a:ext cx="135000" cy="180000"/>
          </a:xfrm>
          <a:custGeom>
            <a:avLst/>
            <a:gdLst>
              <a:gd name="connsiteX0" fmla="*/ 571500 w 571500"/>
              <a:gd name="connsiteY0" fmla="*/ 152400 h 762000"/>
              <a:gd name="connsiteX1" fmla="*/ 447675 w 571500"/>
              <a:gd name="connsiteY1" fmla="*/ 0 h 762000"/>
              <a:gd name="connsiteX2" fmla="*/ 285750 w 571500"/>
              <a:gd name="connsiteY2" fmla="*/ 38100 h 762000"/>
              <a:gd name="connsiteX3" fmla="*/ 123825 w 571500"/>
              <a:gd name="connsiteY3" fmla="*/ 0 h 762000"/>
              <a:gd name="connsiteX4" fmla="*/ 0 w 571500"/>
              <a:gd name="connsiteY4" fmla="*/ 152400 h 762000"/>
              <a:gd name="connsiteX5" fmla="*/ 66675 w 571500"/>
              <a:gd name="connsiteY5" fmla="*/ 390525 h 762000"/>
              <a:gd name="connsiteX6" fmla="*/ 57150 w 571500"/>
              <a:gd name="connsiteY6" fmla="*/ 561975 h 762000"/>
              <a:gd name="connsiteX7" fmla="*/ 123825 w 571500"/>
              <a:gd name="connsiteY7" fmla="*/ 762000 h 762000"/>
              <a:gd name="connsiteX8" fmla="*/ 190500 w 571500"/>
              <a:gd name="connsiteY8" fmla="*/ 561975 h 762000"/>
              <a:gd name="connsiteX9" fmla="*/ 285750 w 571500"/>
              <a:gd name="connsiteY9" fmla="*/ 409575 h 762000"/>
              <a:gd name="connsiteX10" fmla="*/ 381000 w 571500"/>
              <a:gd name="connsiteY10" fmla="*/ 561975 h 762000"/>
              <a:gd name="connsiteX11" fmla="*/ 447675 w 571500"/>
              <a:gd name="connsiteY11" fmla="*/ 762000 h 762000"/>
              <a:gd name="connsiteX12" fmla="*/ 514350 w 571500"/>
              <a:gd name="connsiteY12" fmla="*/ 561975 h 762000"/>
              <a:gd name="connsiteX13" fmla="*/ 504825 w 571500"/>
              <a:gd name="connsiteY13" fmla="*/ 390525 h 762000"/>
              <a:gd name="connsiteX14" fmla="*/ 571500 w 571500"/>
              <a:gd name="connsiteY14" fmla="*/ 1524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1500" h="762000">
                <a:moveTo>
                  <a:pt x="571500" y="152400"/>
                </a:moveTo>
                <a:cubicBezTo>
                  <a:pt x="571500" y="68580"/>
                  <a:pt x="530543" y="0"/>
                  <a:pt x="447675" y="0"/>
                </a:cubicBezTo>
                <a:cubicBezTo>
                  <a:pt x="364808" y="0"/>
                  <a:pt x="367665" y="38100"/>
                  <a:pt x="285750" y="38100"/>
                </a:cubicBezTo>
                <a:cubicBezTo>
                  <a:pt x="203835" y="38100"/>
                  <a:pt x="206693" y="0"/>
                  <a:pt x="123825" y="0"/>
                </a:cubicBezTo>
                <a:cubicBezTo>
                  <a:pt x="40957" y="0"/>
                  <a:pt x="0" y="68580"/>
                  <a:pt x="0" y="152400"/>
                </a:cubicBezTo>
                <a:cubicBezTo>
                  <a:pt x="0" y="236220"/>
                  <a:pt x="66675" y="319088"/>
                  <a:pt x="66675" y="390525"/>
                </a:cubicBezTo>
                <a:cubicBezTo>
                  <a:pt x="66675" y="458153"/>
                  <a:pt x="57150" y="515303"/>
                  <a:pt x="57150" y="561975"/>
                </a:cubicBezTo>
                <a:cubicBezTo>
                  <a:pt x="57150" y="608648"/>
                  <a:pt x="56197" y="762000"/>
                  <a:pt x="123825" y="762000"/>
                </a:cubicBezTo>
                <a:cubicBezTo>
                  <a:pt x="191452" y="762000"/>
                  <a:pt x="190500" y="622935"/>
                  <a:pt x="190500" y="561975"/>
                </a:cubicBezTo>
                <a:cubicBezTo>
                  <a:pt x="190500" y="501015"/>
                  <a:pt x="198120" y="409575"/>
                  <a:pt x="285750" y="409575"/>
                </a:cubicBezTo>
                <a:cubicBezTo>
                  <a:pt x="373380" y="409575"/>
                  <a:pt x="381000" y="501015"/>
                  <a:pt x="381000" y="561975"/>
                </a:cubicBezTo>
                <a:cubicBezTo>
                  <a:pt x="381000" y="622935"/>
                  <a:pt x="380048" y="762000"/>
                  <a:pt x="447675" y="762000"/>
                </a:cubicBezTo>
                <a:cubicBezTo>
                  <a:pt x="515303" y="762000"/>
                  <a:pt x="514350" y="608648"/>
                  <a:pt x="514350" y="561975"/>
                </a:cubicBezTo>
                <a:cubicBezTo>
                  <a:pt x="514350" y="515303"/>
                  <a:pt x="504825" y="458153"/>
                  <a:pt x="504825" y="390525"/>
                </a:cubicBezTo>
                <a:cubicBezTo>
                  <a:pt x="504825" y="319088"/>
                  <a:pt x="571500" y="236220"/>
                  <a:pt x="571500" y="152400"/>
                </a:cubicBezTo>
                <a:close/>
              </a:path>
            </a:pathLst>
          </a:custGeom>
          <a:solidFill>
            <a:schemeClr val="bg1"/>
          </a:solidFill>
          <a:ln w="297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Right Arrow">
            <a:extLst>
              <a:ext uri="{FF2B5EF4-FFF2-40B4-BE49-F238E27FC236}">
                <a16:creationId xmlns:a16="http://schemas.microsoft.com/office/drawing/2014/main" id="{CB1CCA72-E433-D60C-ED88-AE2E23E0DD09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CC38E4-7088-69C8-8DA1-939440B6E3A9}"/>
              </a:ext>
            </a:extLst>
          </p:cNvPr>
          <p:cNvSpPr>
            <a:spLocks noChangeAspect="1"/>
          </p:cNvSpPr>
          <p:nvPr/>
        </p:nvSpPr>
        <p:spPr>
          <a:xfrm>
            <a:off x="2469528" y="390396"/>
            <a:ext cx="72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1000" b="1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D906AD-90C4-A0E9-DCC6-6132EF9A4DB9}"/>
              </a:ext>
            </a:extLst>
          </p:cNvPr>
          <p:cNvSpPr>
            <a:spLocks noChangeAspect="1"/>
          </p:cNvSpPr>
          <p:nvPr/>
        </p:nvSpPr>
        <p:spPr>
          <a:xfrm>
            <a:off x="2469528" y="506824"/>
            <a:ext cx="72000" cy="720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600" dirty="0">
                <a:solidFill>
                  <a:schemeClr val="bg1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095149662"/>
      </p:ext>
    </p:extLst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PPS Logo" descr="GP Patient Survey logo">
            <a:extLst>
              <a:ext uri="{FF2B5EF4-FFF2-40B4-BE49-F238E27FC236}">
                <a16:creationId xmlns:a16="http://schemas.microsoft.com/office/drawing/2014/main" id="{35A4ED94-1DFE-AD57-3034-0CC2B544D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6" name="Ipsos Logo">
            <a:extLst>
              <a:ext uri="{FF2B5EF4-FFF2-40B4-BE49-F238E27FC236}">
                <a16:creationId xmlns:a16="http://schemas.microsoft.com/office/drawing/2014/main" id="{22E07237-531C-FAD6-C4B1-FB0DF957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37" name="Footer">
            <a:extLst>
              <a:ext uri="{FF2B5EF4-FFF2-40B4-BE49-F238E27FC236}">
                <a16:creationId xmlns:a16="http://schemas.microsoft.com/office/drawing/2014/main" id="{F5F6AFC0-74FB-6D9D-596D-CEA2A5E7508D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38" name="Line (Top Right)">
            <a:extLst>
              <a:ext uri="{FF2B5EF4-FFF2-40B4-BE49-F238E27FC236}">
                <a16:creationId xmlns:a16="http://schemas.microsoft.com/office/drawing/2014/main" id="{0885EF76-BC8F-CBBB-13A4-FBFC8F6472A5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e (Bottom Left)">
            <a:extLst>
              <a:ext uri="{FF2B5EF4-FFF2-40B4-BE49-F238E27FC236}">
                <a16:creationId xmlns:a16="http://schemas.microsoft.com/office/drawing/2014/main" id="{C65AE354-8762-D44E-80B3-22F37AB34460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716543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Subtitle">
            <a:extLst>
              <a:ext uri="{FF2B5EF4-FFF2-40B4-BE49-F238E27FC236}">
                <a16:creationId xmlns:a16="http://schemas.microsoft.com/office/drawing/2014/main" id="{2AF7F726-B0F0-7CA0-6C52-E9D10DFEA48F}"/>
              </a:ext>
            </a:extLst>
          </p:cNvPr>
          <p:cNvSpPr txBox="1"/>
          <p:nvPr/>
        </p:nvSpPr>
        <p:spPr>
          <a:xfrm>
            <a:off x="127538" y="407243"/>
            <a:ext cx="2183739" cy="1661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Ease of contacting GP practice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Divider Line Horizontal">
            <a:extLst>
              <a:ext uri="{FF2B5EF4-FFF2-40B4-BE49-F238E27FC236}">
                <a16:creationId xmlns:a16="http://schemas.microsoft.com/office/drawing/2014/main" id="{7764F4B0-5AA1-B800-996F-56448B51D477}"/>
              </a:ext>
            </a:extLst>
          </p:cNvPr>
          <p:cNvCxnSpPr>
            <a:cxnSpLocks/>
          </p:cNvCxnSpPr>
          <p:nvPr/>
        </p:nvCxnSpPr>
        <p:spPr>
          <a:xfrm>
            <a:off x="1018616" y="709875"/>
            <a:ext cx="0" cy="1620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a 01">
            <a:extLst>
              <a:ext uri="{FF2B5EF4-FFF2-40B4-BE49-F238E27FC236}">
                <a16:creationId xmlns:a16="http://schemas.microsoft.com/office/drawing/2014/main" id="{14C23BAC-4B92-B32B-FBF8-9F06B6795F62}"/>
              </a:ext>
            </a:extLst>
          </p:cNvPr>
          <p:cNvSpPr txBox="1"/>
          <p:nvPr/>
        </p:nvSpPr>
        <p:spPr>
          <a:xfrm>
            <a:off x="127538" y="1641095"/>
            <a:ext cx="828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53%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800" b="1" dirty="0">
                <a:solidFill>
                  <a:schemeClr val="bg1"/>
                </a:solidFill>
              </a:rPr>
              <a:t>easy</a:t>
            </a:r>
            <a:r>
              <a:rPr lang="en-GB" sz="800" dirty="0">
                <a:solidFill>
                  <a:schemeClr val="bg1"/>
                </a:solidFill>
              </a:rPr>
              <a:t> on the </a:t>
            </a:r>
            <a:r>
              <a:rPr lang="en-GB" sz="800" b="1" dirty="0">
                <a:solidFill>
                  <a:schemeClr val="bg1"/>
                </a:solidFill>
              </a:rPr>
              <a:t>phone</a:t>
            </a:r>
          </a:p>
        </p:txBody>
      </p:sp>
      <p:graphicFrame>
        <p:nvGraphicFramePr>
          <p:cNvPr id="11" name="Chart 01">
            <a:extLst>
              <a:ext uri="{FF2B5EF4-FFF2-40B4-BE49-F238E27FC236}">
                <a16:creationId xmlns:a16="http://schemas.microsoft.com/office/drawing/2014/main" id="{6321D6E8-F863-08F9-823A-0DAF868B6A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153687"/>
              </p:ext>
            </p:extLst>
          </p:nvPr>
        </p:nvGraphicFramePr>
        <p:xfrm>
          <a:off x="127538" y="708201"/>
          <a:ext cx="828000" cy="8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ICON: Phone">
            <a:extLst>
              <a:ext uri="{FF2B5EF4-FFF2-40B4-BE49-F238E27FC236}">
                <a16:creationId xmlns:a16="http://schemas.microsoft.com/office/drawing/2014/main" id="{5A341C22-339F-73ED-C2E8-3DB60AC0CA5D}"/>
              </a:ext>
            </a:extLst>
          </p:cNvPr>
          <p:cNvSpPr>
            <a:spLocks noChangeAspect="1"/>
          </p:cNvSpPr>
          <p:nvPr/>
        </p:nvSpPr>
        <p:spPr>
          <a:xfrm>
            <a:off x="413702" y="996201"/>
            <a:ext cx="255673" cy="252000"/>
          </a:xfrm>
          <a:custGeom>
            <a:avLst/>
            <a:gdLst>
              <a:gd name="connsiteX0" fmla="*/ 133207 w 219148"/>
              <a:gd name="connsiteY0" fmla="*/ 145048 h 216000"/>
              <a:gd name="connsiteX1" fmla="*/ 147118 w 219148"/>
              <a:gd name="connsiteY1" fmla="*/ 145048 h 216000"/>
              <a:gd name="connsiteX2" fmla="*/ 178370 w 219148"/>
              <a:gd name="connsiteY2" fmla="*/ 176399 h 216000"/>
              <a:gd name="connsiteX3" fmla="*/ 178370 w 219148"/>
              <a:gd name="connsiteY3" fmla="*/ 176564 h 216000"/>
              <a:gd name="connsiteX4" fmla="*/ 178370 w 219148"/>
              <a:gd name="connsiteY4" fmla="*/ 190475 h 216000"/>
              <a:gd name="connsiteX5" fmla="*/ 174875 w 219148"/>
              <a:gd name="connsiteY5" fmla="*/ 193772 h 216000"/>
              <a:gd name="connsiteX6" fmla="*/ 129910 w 219148"/>
              <a:gd name="connsiteY6" fmla="*/ 148609 h 216000"/>
              <a:gd name="connsiteX7" fmla="*/ 107064 w 219148"/>
              <a:gd name="connsiteY7" fmla="*/ 62899 h 216000"/>
              <a:gd name="connsiteX8" fmla="*/ 153678 w 219148"/>
              <a:gd name="connsiteY8" fmla="*/ 115381 h 216000"/>
              <a:gd name="connsiteX9" fmla="*/ 140492 w 219148"/>
              <a:gd name="connsiteY9" fmla="*/ 115381 h 216000"/>
              <a:gd name="connsiteX10" fmla="*/ 107064 w 219148"/>
              <a:gd name="connsiteY10" fmla="*/ 76349 h 216000"/>
              <a:gd name="connsiteX11" fmla="*/ 15187 w 219148"/>
              <a:gd name="connsiteY11" fmla="*/ 47997 h 216000"/>
              <a:gd name="connsiteX12" fmla="*/ 60120 w 219148"/>
              <a:gd name="connsiteY12" fmla="*/ 92897 h 216000"/>
              <a:gd name="connsiteX13" fmla="*/ 53131 w 219148"/>
              <a:gd name="connsiteY13" fmla="*/ 99688 h 216000"/>
              <a:gd name="connsiteX14" fmla="*/ 53131 w 219148"/>
              <a:gd name="connsiteY14" fmla="*/ 106676 h 216000"/>
              <a:gd name="connsiteX15" fmla="*/ 109173 w 219148"/>
              <a:gd name="connsiteY15" fmla="*/ 162718 h 216000"/>
              <a:gd name="connsiteX16" fmla="*/ 109230 w 219148"/>
              <a:gd name="connsiteY16" fmla="*/ 162774 h 216000"/>
              <a:gd name="connsiteX17" fmla="*/ 116129 w 219148"/>
              <a:gd name="connsiteY17" fmla="*/ 162718 h 216000"/>
              <a:gd name="connsiteX18" fmla="*/ 122921 w 219148"/>
              <a:gd name="connsiteY18" fmla="*/ 155730 h 216000"/>
              <a:gd name="connsiteX19" fmla="*/ 168017 w 219148"/>
              <a:gd name="connsiteY19" fmla="*/ 200662 h 216000"/>
              <a:gd name="connsiteX20" fmla="*/ 161821 w 219148"/>
              <a:gd name="connsiteY20" fmla="*/ 206860 h 216000"/>
              <a:gd name="connsiteX21" fmla="*/ 138743 w 219148"/>
              <a:gd name="connsiteY21" fmla="*/ 215925 h 216000"/>
              <a:gd name="connsiteX22" fmla="*/ 102481 w 219148"/>
              <a:gd name="connsiteY22" fmla="*/ 205376 h 216000"/>
              <a:gd name="connsiteX23" fmla="*/ 88174 w 219148"/>
              <a:gd name="connsiteY23" fmla="*/ 196311 h 216000"/>
              <a:gd name="connsiteX24" fmla="*/ 18945 w 219148"/>
              <a:gd name="connsiteY24" fmla="*/ 124841 h 216000"/>
              <a:gd name="connsiteX25" fmla="*/ 5331 w 219148"/>
              <a:gd name="connsiteY25" fmla="*/ 101138 h 216000"/>
              <a:gd name="connsiteX26" fmla="*/ 56 w 219148"/>
              <a:gd name="connsiteY26" fmla="*/ 71699 h 216000"/>
              <a:gd name="connsiteX27" fmla="*/ 7605 w 219148"/>
              <a:gd name="connsiteY27" fmla="*/ 55480 h 216000"/>
              <a:gd name="connsiteX28" fmla="*/ 15187 w 219148"/>
              <a:gd name="connsiteY28" fmla="*/ 47997 h 216000"/>
              <a:gd name="connsiteX29" fmla="*/ 32494 w 219148"/>
              <a:gd name="connsiteY29" fmla="*/ 34713 h 216000"/>
              <a:gd name="connsiteX30" fmla="*/ 39450 w 219148"/>
              <a:gd name="connsiteY30" fmla="*/ 37614 h 216000"/>
              <a:gd name="connsiteX31" fmla="*/ 70702 w 219148"/>
              <a:gd name="connsiteY31" fmla="*/ 68899 h 216000"/>
              <a:gd name="connsiteX32" fmla="*/ 73570 w 219148"/>
              <a:gd name="connsiteY32" fmla="*/ 75822 h 216000"/>
              <a:gd name="connsiteX33" fmla="*/ 70801 w 219148"/>
              <a:gd name="connsiteY33" fmla="*/ 82679 h 216000"/>
              <a:gd name="connsiteX34" fmla="*/ 67208 w 219148"/>
              <a:gd name="connsiteY34" fmla="*/ 86107 h 216000"/>
              <a:gd name="connsiteX35" fmla="*/ 22110 w 219148"/>
              <a:gd name="connsiteY35" fmla="*/ 41108 h 216000"/>
              <a:gd name="connsiteX36" fmla="*/ 25571 w 219148"/>
              <a:gd name="connsiteY36" fmla="*/ 37614 h 216000"/>
              <a:gd name="connsiteX37" fmla="*/ 32494 w 219148"/>
              <a:gd name="connsiteY37" fmla="*/ 34713 h 216000"/>
              <a:gd name="connsiteX38" fmla="*/ 107064 w 219148"/>
              <a:gd name="connsiteY38" fmla="*/ 30657 h 216000"/>
              <a:gd name="connsiteX39" fmla="*/ 185193 w 219148"/>
              <a:gd name="connsiteY39" fmla="*/ 108786 h 216000"/>
              <a:gd name="connsiteX40" fmla="*/ 184896 w 219148"/>
              <a:gd name="connsiteY40" fmla="*/ 115379 h 216000"/>
              <a:gd name="connsiteX41" fmla="*/ 171710 w 219148"/>
              <a:gd name="connsiteY41" fmla="*/ 115379 h 216000"/>
              <a:gd name="connsiteX42" fmla="*/ 172040 w 219148"/>
              <a:gd name="connsiteY42" fmla="*/ 108786 h 216000"/>
              <a:gd name="connsiteX43" fmla="*/ 107064 w 219148"/>
              <a:gd name="connsiteY43" fmla="*/ 43843 h 216000"/>
              <a:gd name="connsiteX44" fmla="*/ 107064 w 219148"/>
              <a:gd name="connsiteY44" fmla="*/ 0 h 216000"/>
              <a:gd name="connsiteX45" fmla="*/ 110361 w 219148"/>
              <a:gd name="connsiteY45" fmla="*/ 0 h 216000"/>
              <a:gd name="connsiteX46" fmla="*/ 219148 w 219148"/>
              <a:gd name="connsiteY46" fmla="*/ 108788 h 216000"/>
              <a:gd name="connsiteX47" fmla="*/ 218917 w 219148"/>
              <a:gd name="connsiteY47" fmla="*/ 115381 h 216000"/>
              <a:gd name="connsiteX48" fmla="*/ 205731 w 219148"/>
              <a:gd name="connsiteY48" fmla="*/ 115381 h 216000"/>
              <a:gd name="connsiteX49" fmla="*/ 205995 w 219148"/>
              <a:gd name="connsiteY49" fmla="*/ 108788 h 216000"/>
              <a:gd name="connsiteX50" fmla="*/ 110394 w 219148"/>
              <a:gd name="connsiteY50" fmla="*/ 13186 h 216000"/>
              <a:gd name="connsiteX51" fmla="*/ 110361 w 219148"/>
              <a:gd name="connsiteY51" fmla="*/ 13186 h 216000"/>
              <a:gd name="connsiteX52" fmla="*/ 107064 w 219148"/>
              <a:gd name="connsiteY52" fmla="*/ 13186 h 2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9148" h="216000">
                <a:moveTo>
                  <a:pt x="133207" y="145048"/>
                </a:moveTo>
                <a:cubicBezTo>
                  <a:pt x="137060" y="141236"/>
                  <a:pt x="143264" y="141236"/>
                  <a:pt x="147118" y="145048"/>
                </a:cubicBezTo>
                <a:lnTo>
                  <a:pt x="178370" y="176399"/>
                </a:lnTo>
                <a:lnTo>
                  <a:pt x="178370" y="176564"/>
                </a:lnTo>
                <a:cubicBezTo>
                  <a:pt x="182183" y="180417"/>
                  <a:pt x="182183" y="186623"/>
                  <a:pt x="178370" y="190475"/>
                </a:cubicBezTo>
                <a:lnTo>
                  <a:pt x="174875" y="193772"/>
                </a:lnTo>
                <a:lnTo>
                  <a:pt x="129910" y="148609"/>
                </a:lnTo>
                <a:close/>
                <a:moveTo>
                  <a:pt x="107064" y="62899"/>
                </a:moveTo>
                <a:cubicBezTo>
                  <a:pt x="132864" y="67516"/>
                  <a:pt x="152138" y="89216"/>
                  <a:pt x="153678" y="115381"/>
                </a:cubicBezTo>
                <a:lnTo>
                  <a:pt x="140492" y="115381"/>
                </a:lnTo>
                <a:cubicBezTo>
                  <a:pt x="139062" y="96470"/>
                  <a:pt x="125531" y="80670"/>
                  <a:pt x="107064" y="76349"/>
                </a:cubicBezTo>
                <a:close/>
                <a:moveTo>
                  <a:pt x="15187" y="47997"/>
                </a:moveTo>
                <a:lnTo>
                  <a:pt x="60120" y="92897"/>
                </a:lnTo>
                <a:lnTo>
                  <a:pt x="53131" y="99688"/>
                </a:lnTo>
                <a:cubicBezTo>
                  <a:pt x="51204" y="101618"/>
                  <a:pt x="51204" y="104746"/>
                  <a:pt x="53131" y="106676"/>
                </a:cubicBezTo>
                <a:lnTo>
                  <a:pt x="109173" y="162718"/>
                </a:lnTo>
                <a:cubicBezTo>
                  <a:pt x="109192" y="162737"/>
                  <a:pt x="109210" y="162756"/>
                  <a:pt x="109230" y="162774"/>
                </a:cubicBezTo>
                <a:cubicBezTo>
                  <a:pt x="111151" y="164664"/>
                  <a:pt x="114240" y="164639"/>
                  <a:pt x="116129" y="162718"/>
                </a:cubicBezTo>
                <a:lnTo>
                  <a:pt x="122921" y="155730"/>
                </a:lnTo>
                <a:lnTo>
                  <a:pt x="168017" y="200662"/>
                </a:lnTo>
                <a:lnTo>
                  <a:pt x="161821" y="206860"/>
                </a:lnTo>
                <a:cubicBezTo>
                  <a:pt x="155899" y="213222"/>
                  <a:pt x="147412" y="216556"/>
                  <a:pt x="138743" y="215925"/>
                </a:cubicBezTo>
                <a:cubicBezTo>
                  <a:pt x="126070" y="214880"/>
                  <a:pt x="113738" y="211292"/>
                  <a:pt x="102481" y="205376"/>
                </a:cubicBezTo>
                <a:cubicBezTo>
                  <a:pt x="97501" y="202702"/>
                  <a:pt x="92720" y="199672"/>
                  <a:pt x="88174" y="196311"/>
                </a:cubicBezTo>
                <a:cubicBezTo>
                  <a:pt x="60952" y="176886"/>
                  <a:pt x="37493" y="152668"/>
                  <a:pt x="18945" y="124841"/>
                </a:cubicBezTo>
                <a:cubicBezTo>
                  <a:pt x="13613" y="117423"/>
                  <a:pt x="9051" y="109482"/>
                  <a:pt x="5331" y="101138"/>
                </a:cubicBezTo>
                <a:cubicBezTo>
                  <a:pt x="1449" y="91827"/>
                  <a:pt x="-352" y="81779"/>
                  <a:pt x="56" y="71699"/>
                </a:cubicBezTo>
                <a:cubicBezTo>
                  <a:pt x="378" y="65519"/>
                  <a:pt x="3084" y="59705"/>
                  <a:pt x="7605" y="55480"/>
                </a:cubicBezTo>
                <a:cubicBezTo>
                  <a:pt x="9451" y="53733"/>
                  <a:pt x="12286" y="50898"/>
                  <a:pt x="15187" y="47997"/>
                </a:cubicBezTo>
                <a:close/>
                <a:moveTo>
                  <a:pt x="32494" y="34713"/>
                </a:moveTo>
                <a:cubicBezTo>
                  <a:pt x="35105" y="34724"/>
                  <a:pt x="37605" y="35767"/>
                  <a:pt x="39450" y="37614"/>
                </a:cubicBezTo>
                <a:lnTo>
                  <a:pt x="70702" y="68899"/>
                </a:lnTo>
                <a:cubicBezTo>
                  <a:pt x="72547" y="70728"/>
                  <a:pt x="73581" y="73223"/>
                  <a:pt x="73570" y="75822"/>
                </a:cubicBezTo>
                <a:cubicBezTo>
                  <a:pt x="73569" y="78380"/>
                  <a:pt x="72576" y="80837"/>
                  <a:pt x="70801" y="82679"/>
                </a:cubicBezTo>
                <a:lnTo>
                  <a:pt x="67208" y="86107"/>
                </a:lnTo>
                <a:lnTo>
                  <a:pt x="22110" y="41108"/>
                </a:lnTo>
                <a:lnTo>
                  <a:pt x="25571" y="37614"/>
                </a:lnTo>
                <a:cubicBezTo>
                  <a:pt x="27409" y="35775"/>
                  <a:pt x="29896" y="34733"/>
                  <a:pt x="32494" y="34713"/>
                </a:cubicBezTo>
                <a:close/>
                <a:moveTo>
                  <a:pt x="107064" y="30657"/>
                </a:moveTo>
                <a:cubicBezTo>
                  <a:pt x="150199" y="30693"/>
                  <a:pt x="185157" y="65651"/>
                  <a:pt x="185193" y="108786"/>
                </a:cubicBezTo>
                <a:cubicBezTo>
                  <a:pt x="185193" y="110995"/>
                  <a:pt x="185193" y="113203"/>
                  <a:pt x="184896" y="115379"/>
                </a:cubicBezTo>
                <a:lnTo>
                  <a:pt x="171710" y="115379"/>
                </a:lnTo>
                <a:cubicBezTo>
                  <a:pt x="171936" y="113189"/>
                  <a:pt x="172046" y="110988"/>
                  <a:pt x="172040" y="108786"/>
                </a:cubicBezTo>
                <a:cubicBezTo>
                  <a:pt x="171985" y="72929"/>
                  <a:pt x="142921" y="43880"/>
                  <a:pt x="107064" y="43843"/>
                </a:cubicBezTo>
                <a:close/>
                <a:moveTo>
                  <a:pt x="107064" y="0"/>
                </a:moveTo>
                <a:lnTo>
                  <a:pt x="110361" y="0"/>
                </a:lnTo>
                <a:cubicBezTo>
                  <a:pt x="170442" y="0"/>
                  <a:pt x="219148" y="48706"/>
                  <a:pt x="219148" y="108788"/>
                </a:cubicBezTo>
                <a:cubicBezTo>
                  <a:pt x="219148" y="110997"/>
                  <a:pt x="219148" y="113205"/>
                  <a:pt x="218917" y="115381"/>
                </a:cubicBezTo>
                <a:lnTo>
                  <a:pt x="205731" y="115381"/>
                </a:lnTo>
                <a:cubicBezTo>
                  <a:pt x="205731" y="113205"/>
                  <a:pt x="205995" y="110997"/>
                  <a:pt x="205995" y="108788"/>
                </a:cubicBezTo>
                <a:cubicBezTo>
                  <a:pt x="205995" y="55988"/>
                  <a:pt x="163193" y="13186"/>
                  <a:pt x="110394" y="13186"/>
                </a:cubicBezTo>
                <a:cubicBezTo>
                  <a:pt x="110383" y="13186"/>
                  <a:pt x="110372" y="13186"/>
                  <a:pt x="110361" y="13186"/>
                </a:cubicBezTo>
                <a:cubicBezTo>
                  <a:pt x="109240" y="13186"/>
                  <a:pt x="108152" y="13186"/>
                  <a:pt x="107064" y="13186"/>
                </a:cubicBezTo>
                <a:close/>
              </a:path>
            </a:pathLst>
          </a:custGeom>
          <a:solidFill>
            <a:srgbClr val="99C7EB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3" name="Data 02">
            <a:extLst>
              <a:ext uri="{FF2B5EF4-FFF2-40B4-BE49-F238E27FC236}">
                <a16:creationId xmlns:a16="http://schemas.microsoft.com/office/drawing/2014/main" id="{C1A2B148-EEED-2739-7B90-9E7E98B88663}"/>
              </a:ext>
            </a:extLst>
          </p:cNvPr>
          <p:cNvSpPr txBox="1"/>
          <p:nvPr/>
        </p:nvSpPr>
        <p:spPr>
          <a:xfrm>
            <a:off x="1081694" y="1641095"/>
            <a:ext cx="828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51%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800" b="1" dirty="0">
                <a:solidFill>
                  <a:schemeClr val="bg1"/>
                </a:solidFill>
              </a:rPr>
              <a:t>easy</a:t>
            </a:r>
            <a:r>
              <a:rPr lang="en-GB" sz="800" dirty="0">
                <a:solidFill>
                  <a:schemeClr val="bg1"/>
                </a:solidFill>
              </a:rPr>
              <a:t> using </a:t>
            </a:r>
            <a:r>
              <a:rPr lang="en-GB" sz="800" b="1" dirty="0">
                <a:solidFill>
                  <a:schemeClr val="bg1"/>
                </a:solidFill>
              </a:rPr>
              <a:t>practice</a:t>
            </a:r>
            <a:r>
              <a:rPr lang="en-GB" sz="800" dirty="0">
                <a:solidFill>
                  <a:schemeClr val="bg1"/>
                </a:solidFill>
              </a:rPr>
              <a:t> </a:t>
            </a:r>
            <a:r>
              <a:rPr lang="en-GB" sz="800" b="1" dirty="0">
                <a:solidFill>
                  <a:schemeClr val="bg1"/>
                </a:solidFill>
              </a:rPr>
              <a:t>website</a:t>
            </a:r>
          </a:p>
        </p:txBody>
      </p:sp>
      <p:graphicFrame>
        <p:nvGraphicFramePr>
          <p:cNvPr id="15" name="Chart 02">
            <a:extLst>
              <a:ext uri="{FF2B5EF4-FFF2-40B4-BE49-F238E27FC236}">
                <a16:creationId xmlns:a16="http://schemas.microsoft.com/office/drawing/2014/main" id="{1B662172-E4B5-4003-84DF-C8FE8E031A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47135"/>
              </p:ext>
            </p:extLst>
          </p:nvPr>
        </p:nvGraphicFramePr>
        <p:xfrm>
          <a:off x="1081694" y="708201"/>
          <a:ext cx="828000" cy="8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ICON: Website">
            <a:extLst>
              <a:ext uri="{FF2B5EF4-FFF2-40B4-BE49-F238E27FC236}">
                <a16:creationId xmlns:a16="http://schemas.microsoft.com/office/drawing/2014/main" id="{9709791D-FD81-F867-EA6C-83F82C458B73}"/>
              </a:ext>
            </a:extLst>
          </p:cNvPr>
          <p:cNvSpPr>
            <a:spLocks noChangeAspect="1"/>
          </p:cNvSpPr>
          <p:nvPr/>
        </p:nvSpPr>
        <p:spPr>
          <a:xfrm>
            <a:off x="1320031" y="996201"/>
            <a:ext cx="351327" cy="252000"/>
          </a:xfrm>
          <a:custGeom>
            <a:avLst/>
            <a:gdLst>
              <a:gd name="connsiteX0" fmla="*/ 28598 w 1432180"/>
              <a:gd name="connsiteY0" fmla="*/ 907919 h 1027277"/>
              <a:gd name="connsiteX1" fmla="*/ 28598 w 1432180"/>
              <a:gd name="connsiteY1" fmla="*/ 941950 h 1027277"/>
              <a:gd name="connsiteX2" fmla="*/ 71086 w 1432180"/>
              <a:gd name="connsiteY2" fmla="*/ 998625 h 1027277"/>
              <a:gd name="connsiteX3" fmla="*/ 1360985 w 1432180"/>
              <a:gd name="connsiteY3" fmla="*/ 998625 h 1027277"/>
              <a:gd name="connsiteX4" fmla="*/ 1403474 w 1432180"/>
              <a:gd name="connsiteY4" fmla="*/ 941950 h 1027277"/>
              <a:gd name="connsiteX5" fmla="*/ 1403474 w 1432180"/>
              <a:gd name="connsiteY5" fmla="*/ 907919 h 1027277"/>
              <a:gd name="connsiteX6" fmla="*/ 702317 w 1432180"/>
              <a:gd name="connsiteY6" fmla="*/ 350124 h 1027277"/>
              <a:gd name="connsiteX7" fmla="*/ 350720 w 1432180"/>
              <a:gd name="connsiteY7" fmla="*/ 458401 h 1027277"/>
              <a:gd name="connsiteX8" fmla="*/ 414329 w 1432180"/>
              <a:gd name="connsiteY8" fmla="*/ 522009 h 1027277"/>
              <a:gd name="connsiteX9" fmla="*/ 300915 w 1432180"/>
              <a:gd name="connsiteY9" fmla="*/ 635423 h 1027277"/>
              <a:gd name="connsiteX10" fmla="*/ 417018 w 1432180"/>
              <a:gd name="connsiteY10" fmla="*/ 751526 h 1027277"/>
              <a:gd name="connsiteX11" fmla="*/ 530431 w 1432180"/>
              <a:gd name="connsiteY11" fmla="*/ 638112 h 1027277"/>
              <a:gd name="connsiteX12" fmla="*/ 594040 w 1432180"/>
              <a:gd name="connsiteY12" fmla="*/ 701721 h 1027277"/>
              <a:gd name="connsiteX13" fmla="*/ 238447 w 1432180"/>
              <a:gd name="connsiteY13" fmla="*/ 158988 h 1027277"/>
              <a:gd name="connsiteX14" fmla="*/ 215288 w 1432180"/>
              <a:gd name="connsiteY14" fmla="*/ 182147 h 1027277"/>
              <a:gd name="connsiteX15" fmla="*/ 215288 w 1432180"/>
              <a:gd name="connsiteY15" fmla="*/ 274782 h 1027277"/>
              <a:gd name="connsiteX16" fmla="*/ 238447 w 1432180"/>
              <a:gd name="connsiteY16" fmla="*/ 297941 h 1027277"/>
              <a:gd name="connsiteX17" fmla="*/ 1193732 w 1432180"/>
              <a:gd name="connsiteY17" fmla="*/ 297941 h 1027277"/>
              <a:gd name="connsiteX18" fmla="*/ 1216891 w 1432180"/>
              <a:gd name="connsiteY18" fmla="*/ 274782 h 1027277"/>
              <a:gd name="connsiteX19" fmla="*/ 1216891 w 1432180"/>
              <a:gd name="connsiteY19" fmla="*/ 182147 h 1027277"/>
              <a:gd name="connsiteX20" fmla="*/ 1193732 w 1432180"/>
              <a:gd name="connsiteY20" fmla="*/ 158988 h 1027277"/>
              <a:gd name="connsiteX21" fmla="*/ 163552 w 1432180"/>
              <a:gd name="connsiteY21" fmla="*/ 84279 h 1027277"/>
              <a:gd name="connsiteX22" fmla="*/ 1268613 w 1432180"/>
              <a:gd name="connsiteY22" fmla="*/ 84279 h 1027277"/>
              <a:gd name="connsiteX23" fmla="*/ 1280074 w 1432180"/>
              <a:gd name="connsiteY23" fmla="*/ 95740 h 1027277"/>
              <a:gd name="connsiteX24" fmla="*/ 1280074 w 1432180"/>
              <a:gd name="connsiteY24" fmla="*/ 812249 h 1027277"/>
              <a:gd name="connsiteX25" fmla="*/ 1268613 w 1432180"/>
              <a:gd name="connsiteY25" fmla="*/ 823708 h 1027277"/>
              <a:gd name="connsiteX26" fmla="*/ 163500 w 1432180"/>
              <a:gd name="connsiteY26" fmla="*/ 823638 h 1027277"/>
              <a:gd name="connsiteX27" fmla="*/ 152039 w 1432180"/>
              <a:gd name="connsiteY27" fmla="*/ 812179 h 1027277"/>
              <a:gd name="connsiteX28" fmla="*/ 152093 w 1432180"/>
              <a:gd name="connsiteY28" fmla="*/ 812177 h 1027277"/>
              <a:gd name="connsiteX29" fmla="*/ 152093 w 1432180"/>
              <a:gd name="connsiteY29" fmla="*/ 95740 h 1027277"/>
              <a:gd name="connsiteX30" fmla="*/ 163552 w 1432180"/>
              <a:gd name="connsiteY30" fmla="*/ 84279 h 1027277"/>
              <a:gd name="connsiteX31" fmla="*/ 156834 w 1432180"/>
              <a:gd name="connsiteY31" fmla="*/ 28652 h 1027277"/>
              <a:gd name="connsiteX32" fmla="*/ 156764 w 1432180"/>
              <a:gd name="connsiteY32" fmla="*/ 28723 h 1027277"/>
              <a:gd name="connsiteX33" fmla="*/ 108406 w 1432180"/>
              <a:gd name="connsiteY33" fmla="*/ 77082 h 1027277"/>
              <a:gd name="connsiteX34" fmla="*/ 108406 w 1432180"/>
              <a:gd name="connsiteY34" fmla="*/ 879265 h 1027277"/>
              <a:gd name="connsiteX35" fmla="*/ 1323669 w 1432180"/>
              <a:gd name="connsiteY35" fmla="*/ 879265 h 1027277"/>
              <a:gd name="connsiteX36" fmla="*/ 1323669 w 1432180"/>
              <a:gd name="connsiteY36" fmla="*/ 77010 h 1027277"/>
              <a:gd name="connsiteX37" fmla="*/ 1275310 w 1432180"/>
              <a:gd name="connsiteY37" fmla="*/ 28652 h 1027277"/>
              <a:gd name="connsiteX38" fmla="*/ 156817 w 1432180"/>
              <a:gd name="connsiteY38" fmla="*/ 0 h 1027277"/>
              <a:gd name="connsiteX39" fmla="*/ 1275294 w 1432180"/>
              <a:gd name="connsiteY39" fmla="*/ 70 h 1027277"/>
              <a:gd name="connsiteX40" fmla="*/ 1352304 w 1432180"/>
              <a:gd name="connsiteY40" fmla="*/ 77080 h 1027277"/>
              <a:gd name="connsiteX41" fmla="*/ 1352304 w 1432180"/>
              <a:gd name="connsiteY41" fmla="*/ 879336 h 1027277"/>
              <a:gd name="connsiteX42" fmla="*/ 1417786 w 1432180"/>
              <a:gd name="connsiteY42" fmla="*/ 879336 h 1027277"/>
              <a:gd name="connsiteX43" fmla="*/ 1417853 w 1432180"/>
              <a:gd name="connsiteY43" fmla="*/ 879265 h 1027277"/>
              <a:gd name="connsiteX44" fmla="*/ 1432180 w 1432180"/>
              <a:gd name="connsiteY44" fmla="*/ 893592 h 1027277"/>
              <a:gd name="connsiteX45" fmla="*/ 1432180 w 1432180"/>
              <a:gd name="connsiteY45" fmla="*/ 941950 h 1027277"/>
              <a:gd name="connsiteX46" fmla="*/ 1361039 w 1432180"/>
              <a:gd name="connsiteY46" fmla="*/ 1027277 h 1027277"/>
              <a:gd name="connsiteX47" fmla="*/ 71141 w 1432180"/>
              <a:gd name="connsiteY47" fmla="*/ 1027277 h 1027277"/>
              <a:gd name="connsiteX48" fmla="*/ 0 w 1432180"/>
              <a:gd name="connsiteY48" fmla="*/ 941950 h 1027277"/>
              <a:gd name="connsiteX49" fmla="*/ 0 w 1432180"/>
              <a:gd name="connsiteY49" fmla="*/ 893592 h 1027277"/>
              <a:gd name="connsiteX50" fmla="*/ 14325 w 1432180"/>
              <a:gd name="connsiteY50" fmla="*/ 879265 h 1027277"/>
              <a:gd name="connsiteX51" fmla="*/ 79807 w 1432180"/>
              <a:gd name="connsiteY51" fmla="*/ 879265 h 1027277"/>
              <a:gd name="connsiteX52" fmla="*/ 79807 w 1432180"/>
              <a:gd name="connsiteY52" fmla="*/ 77010 h 1027277"/>
              <a:gd name="connsiteX53" fmla="*/ 156817 w 1432180"/>
              <a:gd name="connsiteY53" fmla="*/ 0 h 102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32180" h="1027277">
                <a:moveTo>
                  <a:pt x="28598" y="907919"/>
                </a:moveTo>
                <a:lnTo>
                  <a:pt x="28598" y="941950"/>
                </a:lnTo>
                <a:cubicBezTo>
                  <a:pt x="28598" y="972700"/>
                  <a:pt x="48026" y="998625"/>
                  <a:pt x="71086" y="998625"/>
                </a:cubicBezTo>
                <a:lnTo>
                  <a:pt x="1360985" y="998625"/>
                </a:lnTo>
                <a:cubicBezTo>
                  <a:pt x="1383976" y="998625"/>
                  <a:pt x="1403474" y="972700"/>
                  <a:pt x="1403474" y="941950"/>
                </a:cubicBezTo>
                <a:lnTo>
                  <a:pt x="1403474" y="907919"/>
                </a:lnTo>
                <a:close/>
                <a:moveTo>
                  <a:pt x="702317" y="350124"/>
                </a:moveTo>
                <a:lnTo>
                  <a:pt x="350720" y="458401"/>
                </a:lnTo>
                <a:lnTo>
                  <a:pt x="414329" y="522009"/>
                </a:lnTo>
                <a:lnTo>
                  <a:pt x="300915" y="635423"/>
                </a:lnTo>
                <a:lnTo>
                  <a:pt x="417018" y="751526"/>
                </a:lnTo>
                <a:lnTo>
                  <a:pt x="530431" y="638112"/>
                </a:lnTo>
                <a:lnTo>
                  <a:pt x="594040" y="701721"/>
                </a:lnTo>
                <a:close/>
                <a:moveTo>
                  <a:pt x="238447" y="158988"/>
                </a:moveTo>
                <a:cubicBezTo>
                  <a:pt x="225657" y="158988"/>
                  <a:pt x="215288" y="169357"/>
                  <a:pt x="215288" y="182147"/>
                </a:cubicBezTo>
                <a:lnTo>
                  <a:pt x="215288" y="274782"/>
                </a:lnTo>
                <a:cubicBezTo>
                  <a:pt x="215288" y="287572"/>
                  <a:pt x="225657" y="297941"/>
                  <a:pt x="238447" y="297941"/>
                </a:cubicBezTo>
                <a:lnTo>
                  <a:pt x="1193732" y="297941"/>
                </a:lnTo>
                <a:cubicBezTo>
                  <a:pt x="1206522" y="297941"/>
                  <a:pt x="1216891" y="287572"/>
                  <a:pt x="1216891" y="274782"/>
                </a:cubicBezTo>
                <a:lnTo>
                  <a:pt x="1216891" y="182147"/>
                </a:lnTo>
                <a:cubicBezTo>
                  <a:pt x="1216891" y="169357"/>
                  <a:pt x="1206522" y="158988"/>
                  <a:pt x="1193732" y="158988"/>
                </a:cubicBezTo>
                <a:close/>
                <a:moveTo>
                  <a:pt x="163552" y="84279"/>
                </a:moveTo>
                <a:lnTo>
                  <a:pt x="1268613" y="84279"/>
                </a:lnTo>
                <a:cubicBezTo>
                  <a:pt x="1274972" y="84279"/>
                  <a:pt x="1280074" y="89380"/>
                  <a:pt x="1280074" y="95740"/>
                </a:cubicBezTo>
                <a:lnTo>
                  <a:pt x="1280074" y="812249"/>
                </a:lnTo>
                <a:cubicBezTo>
                  <a:pt x="1280074" y="818608"/>
                  <a:pt x="1274972" y="823708"/>
                  <a:pt x="1268613" y="823708"/>
                </a:cubicBezTo>
                <a:lnTo>
                  <a:pt x="163500" y="823638"/>
                </a:lnTo>
                <a:cubicBezTo>
                  <a:pt x="157142" y="823638"/>
                  <a:pt x="152039" y="818539"/>
                  <a:pt x="152039" y="812179"/>
                </a:cubicBezTo>
                <a:lnTo>
                  <a:pt x="152093" y="812177"/>
                </a:lnTo>
                <a:lnTo>
                  <a:pt x="152093" y="95740"/>
                </a:lnTo>
                <a:cubicBezTo>
                  <a:pt x="152093" y="89380"/>
                  <a:pt x="157194" y="84279"/>
                  <a:pt x="163552" y="84279"/>
                </a:cubicBezTo>
                <a:close/>
                <a:moveTo>
                  <a:pt x="156834" y="28652"/>
                </a:moveTo>
                <a:lnTo>
                  <a:pt x="156764" y="28723"/>
                </a:lnTo>
                <a:cubicBezTo>
                  <a:pt x="130139" y="28723"/>
                  <a:pt x="108406" y="50387"/>
                  <a:pt x="108406" y="77082"/>
                </a:cubicBezTo>
                <a:lnTo>
                  <a:pt x="108406" y="879265"/>
                </a:lnTo>
                <a:lnTo>
                  <a:pt x="1323669" y="879265"/>
                </a:lnTo>
                <a:lnTo>
                  <a:pt x="1323669" y="77010"/>
                </a:lnTo>
                <a:cubicBezTo>
                  <a:pt x="1323669" y="50385"/>
                  <a:pt x="1302005" y="28652"/>
                  <a:pt x="1275310" y="28652"/>
                </a:cubicBezTo>
                <a:close/>
                <a:moveTo>
                  <a:pt x="156817" y="0"/>
                </a:moveTo>
                <a:lnTo>
                  <a:pt x="1275294" y="70"/>
                </a:lnTo>
                <a:cubicBezTo>
                  <a:pt x="1317713" y="70"/>
                  <a:pt x="1352304" y="34593"/>
                  <a:pt x="1352304" y="77080"/>
                </a:cubicBezTo>
                <a:lnTo>
                  <a:pt x="1352304" y="879336"/>
                </a:lnTo>
                <a:lnTo>
                  <a:pt x="1417786" y="879336"/>
                </a:lnTo>
                <a:lnTo>
                  <a:pt x="1417853" y="879265"/>
                </a:lnTo>
                <a:cubicBezTo>
                  <a:pt x="1425749" y="879265"/>
                  <a:pt x="1432180" y="885696"/>
                  <a:pt x="1432180" y="893592"/>
                </a:cubicBezTo>
                <a:lnTo>
                  <a:pt x="1432180" y="941950"/>
                </a:lnTo>
                <a:cubicBezTo>
                  <a:pt x="1432180" y="988980"/>
                  <a:pt x="1400243" y="1027277"/>
                  <a:pt x="1361039" y="1027277"/>
                </a:cubicBezTo>
                <a:lnTo>
                  <a:pt x="71141" y="1027277"/>
                </a:lnTo>
                <a:cubicBezTo>
                  <a:pt x="31937" y="1027277"/>
                  <a:pt x="0" y="988980"/>
                  <a:pt x="0" y="941950"/>
                </a:cubicBezTo>
                <a:lnTo>
                  <a:pt x="0" y="893592"/>
                </a:lnTo>
                <a:cubicBezTo>
                  <a:pt x="0" y="885696"/>
                  <a:pt x="6429" y="879265"/>
                  <a:pt x="14325" y="879265"/>
                </a:cubicBezTo>
                <a:lnTo>
                  <a:pt x="79807" y="879265"/>
                </a:lnTo>
                <a:lnTo>
                  <a:pt x="79807" y="77010"/>
                </a:lnTo>
                <a:cubicBezTo>
                  <a:pt x="79807" y="34593"/>
                  <a:pt x="114328" y="0"/>
                  <a:pt x="156817" y="0"/>
                </a:cubicBezTo>
                <a:close/>
              </a:path>
            </a:pathLst>
          </a:custGeom>
          <a:solidFill>
            <a:srgbClr val="99C7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9" name="Data 03">
            <a:extLst>
              <a:ext uri="{FF2B5EF4-FFF2-40B4-BE49-F238E27FC236}">
                <a16:creationId xmlns:a16="http://schemas.microsoft.com/office/drawing/2014/main" id="{993F7857-03BC-8526-308D-038DF3820B10}"/>
              </a:ext>
            </a:extLst>
          </p:cNvPr>
          <p:cNvSpPr txBox="1"/>
          <p:nvPr/>
        </p:nvSpPr>
        <p:spPr>
          <a:xfrm>
            <a:off x="2035850" y="1641095"/>
            <a:ext cx="828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 dirty="0">
                <a:solidFill>
                  <a:schemeClr val="bg1"/>
                </a:solidFill>
              </a:rPr>
              <a:t>49%</a:t>
            </a:r>
          </a:p>
          <a:p>
            <a:pPr algn="ctr">
              <a:lnSpc>
                <a:spcPct val="90000"/>
              </a:lnSpc>
              <a:tabLst>
                <a:tab pos="806450" algn="l"/>
              </a:tabLst>
            </a:pPr>
            <a:r>
              <a:rPr lang="en-GB" sz="800" b="1" dirty="0">
                <a:solidFill>
                  <a:schemeClr val="bg1"/>
                </a:solidFill>
              </a:rPr>
              <a:t>easy</a:t>
            </a:r>
            <a:r>
              <a:rPr lang="en-GB" sz="800" dirty="0">
                <a:solidFill>
                  <a:schemeClr val="bg1"/>
                </a:solidFill>
              </a:rPr>
              <a:t> using the </a:t>
            </a:r>
            <a:r>
              <a:rPr lang="en-GB" sz="800" b="1" dirty="0">
                <a:solidFill>
                  <a:schemeClr val="bg1"/>
                </a:solidFill>
              </a:rPr>
              <a:t>NHS App</a:t>
            </a:r>
          </a:p>
        </p:txBody>
      </p:sp>
      <p:graphicFrame>
        <p:nvGraphicFramePr>
          <p:cNvPr id="20" name="Chart 03">
            <a:extLst>
              <a:ext uri="{FF2B5EF4-FFF2-40B4-BE49-F238E27FC236}">
                <a16:creationId xmlns:a16="http://schemas.microsoft.com/office/drawing/2014/main" id="{CCFF577C-B6B5-D1D5-AC6E-87207792EA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963769"/>
              </p:ext>
            </p:extLst>
          </p:nvPr>
        </p:nvGraphicFramePr>
        <p:xfrm>
          <a:off x="2035850" y="708201"/>
          <a:ext cx="828000" cy="8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ICON: NHS App">
            <a:extLst>
              <a:ext uri="{FF2B5EF4-FFF2-40B4-BE49-F238E27FC236}">
                <a16:creationId xmlns:a16="http://schemas.microsoft.com/office/drawing/2014/main" id="{45FE6E1A-B599-5E63-891B-5B3B83F766EB}"/>
              </a:ext>
            </a:extLst>
          </p:cNvPr>
          <p:cNvSpPr>
            <a:spLocks noChangeAspect="1"/>
          </p:cNvSpPr>
          <p:nvPr/>
        </p:nvSpPr>
        <p:spPr>
          <a:xfrm>
            <a:off x="2359770" y="960201"/>
            <a:ext cx="180161" cy="324000"/>
          </a:xfrm>
          <a:custGeom>
            <a:avLst/>
            <a:gdLst>
              <a:gd name="connsiteX0" fmla="*/ 338264 w 677882"/>
              <a:gd name="connsiteY0" fmla="*/ 1083798 h 1219104"/>
              <a:gd name="connsiteX1" fmla="*/ 293614 w 677882"/>
              <a:gd name="connsiteY1" fmla="*/ 1128448 h 1219104"/>
              <a:gd name="connsiteX2" fmla="*/ 338264 w 677882"/>
              <a:gd name="connsiteY2" fmla="*/ 1173100 h 1219104"/>
              <a:gd name="connsiteX3" fmla="*/ 382915 w 677882"/>
              <a:gd name="connsiteY3" fmla="*/ 1128448 h 1219104"/>
              <a:gd name="connsiteX4" fmla="*/ 338264 w 677882"/>
              <a:gd name="connsiteY4" fmla="*/ 1083798 h 1219104"/>
              <a:gd name="connsiteX5" fmla="*/ 304492 w 677882"/>
              <a:gd name="connsiteY5" fmla="*/ 485699 h 1219104"/>
              <a:gd name="connsiteX6" fmla="*/ 269045 w 677882"/>
              <a:gd name="connsiteY6" fmla="*/ 656567 h 1219104"/>
              <a:gd name="connsiteX7" fmla="*/ 314787 w 677882"/>
              <a:gd name="connsiteY7" fmla="*/ 656567 h 1219104"/>
              <a:gd name="connsiteX8" fmla="*/ 329963 w 677882"/>
              <a:gd name="connsiteY8" fmla="*/ 583391 h 1219104"/>
              <a:gd name="connsiteX9" fmla="*/ 383823 w 677882"/>
              <a:gd name="connsiteY9" fmla="*/ 583391 h 1219104"/>
              <a:gd name="connsiteX10" fmla="*/ 368647 w 677882"/>
              <a:gd name="connsiteY10" fmla="*/ 656567 h 1219104"/>
              <a:gd name="connsiteX11" fmla="*/ 414707 w 677882"/>
              <a:gd name="connsiteY11" fmla="*/ 656567 h 1219104"/>
              <a:gd name="connsiteX12" fmla="*/ 450207 w 677882"/>
              <a:gd name="connsiteY12" fmla="*/ 485699 h 1219104"/>
              <a:gd name="connsiteX13" fmla="*/ 404412 w 677882"/>
              <a:gd name="connsiteY13" fmla="*/ 485699 h 1219104"/>
              <a:gd name="connsiteX14" fmla="*/ 390934 w 677882"/>
              <a:gd name="connsiteY14" fmla="*/ 551074 h 1219104"/>
              <a:gd name="connsiteX15" fmla="*/ 336808 w 677882"/>
              <a:gd name="connsiteY15" fmla="*/ 551074 h 1219104"/>
              <a:gd name="connsiteX16" fmla="*/ 350286 w 677882"/>
              <a:gd name="connsiteY16" fmla="*/ 485699 h 1219104"/>
              <a:gd name="connsiteX17" fmla="*/ 128012 w 677882"/>
              <a:gd name="connsiteY17" fmla="*/ 485699 h 1219104"/>
              <a:gd name="connsiteX18" fmla="*/ 91557 w 677882"/>
              <a:gd name="connsiteY18" fmla="*/ 656567 h 1219104"/>
              <a:gd name="connsiteX19" fmla="*/ 134645 w 677882"/>
              <a:gd name="connsiteY19" fmla="*/ 656567 h 1219104"/>
              <a:gd name="connsiteX20" fmla="*/ 158365 w 677882"/>
              <a:gd name="connsiteY20" fmla="*/ 538339 h 1219104"/>
              <a:gd name="connsiteX21" fmla="*/ 158842 w 677882"/>
              <a:gd name="connsiteY21" fmla="*/ 538339 h 1219104"/>
              <a:gd name="connsiteX22" fmla="*/ 194608 w 677882"/>
              <a:gd name="connsiteY22" fmla="*/ 656567 h 1219104"/>
              <a:gd name="connsiteX23" fmla="*/ 251386 w 677882"/>
              <a:gd name="connsiteY23" fmla="*/ 656567 h 1219104"/>
              <a:gd name="connsiteX24" fmla="*/ 287629 w 677882"/>
              <a:gd name="connsiteY24" fmla="*/ 485699 h 1219104"/>
              <a:gd name="connsiteX25" fmla="*/ 244541 w 677882"/>
              <a:gd name="connsiteY25" fmla="*/ 485699 h 1219104"/>
              <a:gd name="connsiteX26" fmla="*/ 220556 w 677882"/>
              <a:gd name="connsiteY26" fmla="*/ 604192 h 1219104"/>
              <a:gd name="connsiteX27" fmla="*/ 220026 w 677882"/>
              <a:gd name="connsiteY27" fmla="*/ 604192 h 1219104"/>
              <a:gd name="connsiteX28" fmla="*/ 185056 w 677882"/>
              <a:gd name="connsiteY28" fmla="*/ 485699 h 1219104"/>
              <a:gd name="connsiteX29" fmla="*/ 529148 w 677882"/>
              <a:gd name="connsiteY29" fmla="*/ 482727 h 1219104"/>
              <a:gd name="connsiteX30" fmla="*/ 453001 w 677882"/>
              <a:gd name="connsiteY30" fmla="*/ 540037 h 1219104"/>
              <a:gd name="connsiteX31" fmla="*/ 519331 w 677882"/>
              <a:gd name="connsiteY31" fmla="*/ 605412 h 1219104"/>
              <a:gd name="connsiteX32" fmla="*/ 482876 w 677882"/>
              <a:gd name="connsiteY32" fmla="*/ 625736 h 1219104"/>
              <a:gd name="connsiteX33" fmla="*/ 440796 w 677882"/>
              <a:gd name="connsiteY33" fmla="*/ 615919 h 1219104"/>
              <a:gd name="connsiteX34" fmla="*/ 430183 w 677882"/>
              <a:gd name="connsiteY34" fmla="*/ 650677 h 1219104"/>
              <a:gd name="connsiteX35" fmla="*/ 483248 w 677882"/>
              <a:gd name="connsiteY35" fmla="*/ 659485 h 1219104"/>
              <a:gd name="connsiteX36" fmla="*/ 566718 w 677882"/>
              <a:gd name="connsiteY36" fmla="*/ 600000 h 1219104"/>
              <a:gd name="connsiteX37" fmla="*/ 500387 w 677882"/>
              <a:gd name="connsiteY37" fmla="*/ 532926 h 1219104"/>
              <a:gd name="connsiteX38" fmla="*/ 533181 w 677882"/>
              <a:gd name="connsiteY38" fmla="*/ 516529 h 1219104"/>
              <a:gd name="connsiteX39" fmla="*/ 570644 w 677882"/>
              <a:gd name="connsiteY39" fmla="*/ 524383 h 1219104"/>
              <a:gd name="connsiteX40" fmla="*/ 581522 w 677882"/>
              <a:gd name="connsiteY40" fmla="*/ 490315 h 1219104"/>
              <a:gd name="connsiteX41" fmla="*/ 529148 w 677882"/>
              <a:gd name="connsiteY41" fmla="*/ 482727 h 1219104"/>
              <a:gd name="connsiteX42" fmla="*/ 76725 w 677882"/>
              <a:gd name="connsiteY42" fmla="*/ 465190 h 1219104"/>
              <a:gd name="connsiteX43" fmla="*/ 601155 w 677882"/>
              <a:gd name="connsiteY43" fmla="*/ 465190 h 1219104"/>
              <a:gd name="connsiteX44" fmla="*/ 601155 w 677882"/>
              <a:gd name="connsiteY44" fmla="*/ 677449 h 1219104"/>
              <a:gd name="connsiteX45" fmla="*/ 76725 w 677882"/>
              <a:gd name="connsiteY45" fmla="*/ 677449 h 1219104"/>
              <a:gd name="connsiteX46" fmla="*/ 44650 w 677882"/>
              <a:gd name="connsiteY46" fmla="*/ 179956 h 1219104"/>
              <a:gd name="connsiteX47" fmla="*/ 44650 w 677882"/>
              <a:gd name="connsiteY47" fmla="*/ 1037794 h 1219104"/>
              <a:gd name="connsiteX48" fmla="*/ 630524 w 677882"/>
              <a:gd name="connsiteY48" fmla="*/ 1037794 h 1219104"/>
              <a:gd name="connsiteX49" fmla="*/ 630524 w 677882"/>
              <a:gd name="connsiteY49" fmla="*/ 179956 h 1219104"/>
              <a:gd name="connsiteX50" fmla="*/ 247610 w 677882"/>
              <a:gd name="connsiteY50" fmla="*/ 78477 h 1219104"/>
              <a:gd name="connsiteX51" fmla="*/ 236785 w 677882"/>
              <a:gd name="connsiteY51" fmla="*/ 89302 h 1219104"/>
              <a:gd name="connsiteX52" fmla="*/ 247610 w 677882"/>
              <a:gd name="connsiteY52" fmla="*/ 100126 h 1219104"/>
              <a:gd name="connsiteX53" fmla="*/ 427566 w 677882"/>
              <a:gd name="connsiteY53" fmla="*/ 100126 h 1219104"/>
              <a:gd name="connsiteX54" fmla="*/ 438390 w 677882"/>
              <a:gd name="connsiteY54" fmla="*/ 89302 h 1219104"/>
              <a:gd name="connsiteX55" fmla="*/ 427566 w 677882"/>
              <a:gd name="connsiteY55" fmla="*/ 78477 h 1219104"/>
              <a:gd name="connsiteX56" fmla="*/ 90655 w 677882"/>
              <a:gd name="connsiteY56" fmla="*/ 0 h 1219104"/>
              <a:gd name="connsiteX57" fmla="*/ 585874 w 677882"/>
              <a:gd name="connsiteY57" fmla="*/ 0 h 1219104"/>
              <a:gd name="connsiteX58" fmla="*/ 677882 w 677882"/>
              <a:gd name="connsiteY58" fmla="*/ 90655 h 1219104"/>
              <a:gd name="connsiteX59" fmla="*/ 677882 w 677882"/>
              <a:gd name="connsiteY59" fmla="*/ 1128448 h 1219104"/>
              <a:gd name="connsiteX60" fmla="*/ 587226 w 677882"/>
              <a:gd name="connsiteY60" fmla="*/ 1219104 h 1219104"/>
              <a:gd name="connsiteX61" fmla="*/ 90655 w 677882"/>
              <a:gd name="connsiteY61" fmla="*/ 1219104 h 1219104"/>
              <a:gd name="connsiteX62" fmla="*/ 0 w 677882"/>
              <a:gd name="connsiteY62" fmla="*/ 1128448 h 1219104"/>
              <a:gd name="connsiteX63" fmla="*/ 0 w 677882"/>
              <a:gd name="connsiteY63" fmla="*/ 90655 h 1219104"/>
              <a:gd name="connsiteX64" fmla="*/ 90655 w 677882"/>
              <a:gd name="connsiteY64" fmla="*/ 0 h 1219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77882" h="1219104">
                <a:moveTo>
                  <a:pt x="338264" y="1083798"/>
                </a:moveTo>
                <a:cubicBezTo>
                  <a:pt x="313909" y="1083798"/>
                  <a:pt x="293614" y="1104093"/>
                  <a:pt x="293614" y="1128448"/>
                </a:cubicBezTo>
                <a:cubicBezTo>
                  <a:pt x="293614" y="1152803"/>
                  <a:pt x="313909" y="1173100"/>
                  <a:pt x="338264" y="1173100"/>
                </a:cubicBezTo>
                <a:cubicBezTo>
                  <a:pt x="362619" y="1173100"/>
                  <a:pt x="382915" y="1152803"/>
                  <a:pt x="382915" y="1128448"/>
                </a:cubicBezTo>
                <a:cubicBezTo>
                  <a:pt x="382915" y="1104093"/>
                  <a:pt x="362619" y="1083798"/>
                  <a:pt x="338264" y="1083798"/>
                </a:cubicBezTo>
                <a:close/>
                <a:moveTo>
                  <a:pt x="304492" y="485699"/>
                </a:moveTo>
                <a:lnTo>
                  <a:pt x="269045" y="656567"/>
                </a:lnTo>
                <a:lnTo>
                  <a:pt x="314787" y="656567"/>
                </a:lnTo>
                <a:lnTo>
                  <a:pt x="329963" y="583391"/>
                </a:lnTo>
                <a:lnTo>
                  <a:pt x="383823" y="583391"/>
                </a:lnTo>
                <a:lnTo>
                  <a:pt x="368647" y="656567"/>
                </a:lnTo>
                <a:lnTo>
                  <a:pt x="414707" y="656567"/>
                </a:lnTo>
                <a:lnTo>
                  <a:pt x="450207" y="485699"/>
                </a:lnTo>
                <a:lnTo>
                  <a:pt x="404412" y="485699"/>
                </a:lnTo>
                <a:lnTo>
                  <a:pt x="390934" y="551074"/>
                </a:lnTo>
                <a:lnTo>
                  <a:pt x="336808" y="551074"/>
                </a:lnTo>
                <a:lnTo>
                  <a:pt x="350286" y="485699"/>
                </a:lnTo>
                <a:close/>
                <a:moveTo>
                  <a:pt x="128012" y="485699"/>
                </a:moveTo>
                <a:lnTo>
                  <a:pt x="91557" y="656567"/>
                </a:lnTo>
                <a:lnTo>
                  <a:pt x="134645" y="656567"/>
                </a:lnTo>
                <a:lnTo>
                  <a:pt x="158365" y="538339"/>
                </a:lnTo>
                <a:lnTo>
                  <a:pt x="158842" y="538339"/>
                </a:lnTo>
                <a:lnTo>
                  <a:pt x="194608" y="656567"/>
                </a:lnTo>
                <a:lnTo>
                  <a:pt x="251386" y="656567"/>
                </a:lnTo>
                <a:lnTo>
                  <a:pt x="287629" y="485699"/>
                </a:lnTo>
                <a:lnTo>
                  <a:pt x="244541" y="485699"/>
                </a:lnTo>
                <a:lnTo>
                  <a:pt x="220556" y="604192"/>
                </a:lnTo>
                <a:lnTo>
                  <a:pt x="220026" y="604192"/>
                </a:lnTo>
                <a:lnTo>
                  <a:pt x="185056" y="485699"/>
                </a:lnTo>
                <a:close/>
                <a:moveTo>
                  <a:pt x="529148" y="482727"/>
                </a:moveTo>
                <a:cubicBezTo>
                  <a:pt x="491685" y="482727"/>
                  <a:pt x="453001" y="495993"/>
                  <a:pt x="453001" y="540037"/>
                </a:cubicBezTo>
                <a:cubicBezTo>
                  <a:pt x="453001" y="588273"/>
                  <a:pt x="519331" y="577978"/>
                  <a:pt x="519331" y="605412"/>
                </a:cubicBezTo>
                <a:cubicBezTo>
                  <a:pt x="519331" y="623030"/>
                  <a:pt x="497787" y="625736"/>
                  <a:pt x="482876" y="625736"/>
                </a:cubicBezTo>
                <a:cubicBezTo>
                  <a:pt x="467965" y="625736"/>
                  <a:pt x="449871" y="621810"/>
                  <a:pt x="440796" y="615919"/>
                </a:cubicBezTo>
                <a:lnTo>
                  <a:pt x="430183" y="650677"/>
                </a:lnTo>
                <a:cubicBezTo>
                  <a:pt x="447367" y="656101"/>
                  <a:pt x="465233" y="659067"/>
                  <a:pt x="483248" y="659485"/>
                </a:cubicBezTo>
                <a:cubicBezTo>
                  <a:pt x="522886" y="659485"/>
                  <a:pt x="566718" y="647228"/>
                  <a:pt x="566718" y="600000"/>
                </a:cubicBezTo>
                <a:cubicBezTo>
                  <a:pt x="566718" y="548102"/>
                  <a:pt x="500387" y="557176"/>
                  <a:pt x="500387" y="532926"/>
                </a:cubicBezTo>
                <a:cubicBezTo>
                  <a:pt x="500387" y="519235"/>
                  <a:pt x="515086" y="516529"/>
                  <a:pt x="533181" y="516529"/>
                </a:cubicBezTo>
                <a:cubicBezTo>
                  <a:pt x="546101" y="516294"/>
                  <a:pt x="558906" y="518979"/>
                  <a:pt x="570644" y="524383"/>
                </a:cubicBezTo>
                <a:lnTo>
                  <a:pt x="581522" y="490315"/>
                </a:lnTo>
                <a:cubicBezTo>
                  <a:pt x="570007" y="484956"/>
                  <a:pt x="550374" y="482727"/>
                  <a:pt x="529148" y="482727"/>
                </a:cubicBezTo>
                <a:close/>
                <a:moveTo>
                  <a:pt x="76725" y="465190"/>
                </a:moveTo>
                <a:lnTo>
                  <a:pt x="601155" y="465190"/>
                </a:lnTo>
                <a:lnTo>
                  <a:pt x="601155" y="677449"/>
                </a:lnTo>
                <a:lnTo>
                  <a:pt x="76725" y="677449"/>
                </a:lnTo>
                <a:close/>
                <a:moveTo>
                  <a:pt x="44650" y="179956"/>
                </a:moveTo>
                <a:lnTo>
                  <a:pt x="44650" y="1037794"/>
                </a:lnTo>
                <a:lnTo>
                  <a:pt x="630524" y="1037794"/>
                </a:lnTo>
                <a:lnTo>
                  <a:pt x="630524" y="179956"/>
                </a:lnTo>
                <a:close/>
                <a:moveTo>
                  <a:pt x="247610" y="78477"/>
                </a:moveTo>
                <a:cubicBezTo>
                  <a:pt x="242198" y="78477"/>
                  <a:pt x="236785" y="83889"/>
                  <a:pt x="236785" y="89302"/>
                </a:cubicBezTo>
                <a:cubicBezTo>
                  <a:pt x="236785" y="94714"/>
                  <a:pt x="240844" y="100126"/>
                  <a:pt x="247610" y="100126"/>
                </a:cubicBezTo>
                <a:lnTo>
                  <a:pt x="427566" y="100126"/>
                </a:lnTo>
                <a:cubicBezTo>
                  <a:pt x="432978" y="100126"/>
                  <a:pt x="438390" y="96068"/>
                  <a:pt x="438390" y="89302"/>
                </a:cubicBezTo>
                <a:cubicBezTo>
                  <a:pt x="438390" y="83889"/>
                  <a:pt x="434332" y="78477"/>
                  <a:pt x="427566" y="78477"/>
                </a:cubicBezTo>
                <a:close/>
                <a:moveTo>
                  <a:pt x="90655" y="0"/>
                </a:moveTo>
                <a:lnTo>
                  <a:pt x="585874" y="0"/>
                </a:lnTo>
                <a:cubicBezTo>
                  <a:pt x="635936" y="0"/>
                  <a:pt x="676528" y="40592"/>
                  <a:pt x="677882" y="90655"/>
                </a:cubicBezTo>
                <a:lnTo>
                  <a:pt x="677882" y="1128448"/>
                </a:lnTo>
                <a:cubicBezTo>
                  <a:pt x="677882" y="1178512"/>
                  <a:pt x="637290" y="1219104"/>
                  <a:pt x="587226" y="1219104"/>
                </a:cubicBezTo>
                <a:lnTo>
                  <a:pt x="90655" y="1219104"/>
                </a:lnTo>
                <a:cubicBezTo>
                  <a:pt x="40592" y="1219104"/>
                  <a:pt x="0" y="1178512"/>
                  <a:pt x="0" y="1128448"/>
                </a:cubicBezTo>
                <a:lnTo>
                  <a:pt x="0" y="90655"/>
                </a:lnTo>
                <a:cubicBezTo>
                  <a:pt x="0" y="40592"/>
                  <a:pt x="40592" y="0"/>
                  <a:pt x="90655" y="0"/>
                </a:cubicBezTo>
                <a:close/>
              </a:path>
            </a:pathLst>
          </a:custGeom>
          <a:solidFill>
            <a:srgbClr val="99C7EB"/>
          </a:solidFill>
          <a:ln w="113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cxnSp>
        <p:nvCxnSpPr>
          <p:cNvPr id="2" name="Divider Line Horizontal">
            <a:extLst>
              <a:ext uri="{FF2B5EF4-FFF2-40B4-BE49-F238E27FC236}">
                <a16:creationId xmlns:a16="http://schemas.microsoft.com/office/drawing/2014/main" id="{9B415D67-77C2-3FCA-1B3B-89180A4E1463}"/>
              </a:ext>
            </a:extLst>
          </p:cNvPr>
          <p:cNvCxnSpPr>
            <a:cxnSpLocks/>
          </p:cNvCxnSpPr>
          <p:nvPr/>
        </p:nvCxnSpPr>
        <p:spPr>
          <a:xfrm>
            <a:off x="1972772" y="709875"/>
            <a:ext cx="0" cy="1620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a 01">
            <a:extLst>
              <a:ext uri="{FF2B5EF4-FFF2-40B4-BE49-F238E27FC236}">
                <a16:creationId xmlns:a16="http://schemas.microsoft.com/office/drawing/2014/main" id="{7F6CA34F-B530-F87A-D97F-630A25EF6A64}"/>
              </a:ext>
            </a:extLst>
          </p:cNvPr>
          <p:cNvSpPr txBox="1"/>
          <p:nvPr/>
        </p:nvSpPr>
        <p:spPr>
          <a:xfrm>
            <a:off x="127538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50% in 2024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4F300C-699E-8A48-5E6A-5471A4E987B9}"/>
              </a:ext>
            </a:extLst>
          </p:cNvPr>
          <p:cNvCxnSpPr>
            <a:cxnSpLocks/>
          </p:cNvCxnSpPr>
          <p:nvPr/>
        </p:nvCxnSpPr>
        <p:spPr>
          <a:xfrm>
            <a:off x="275819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F1E50A-BC4D-CCD9-BFB4-5685AB650843}"/>
              </a:ext>
            </a:extLst>
          </p:cNvPr>
          <p:cNvCxnSpPr>
            <a:cxnSpLocks/>
          </p:cNvCxnSpPr>
          <p:nvPr/>
        </p:nvCxnSpPr>
        <p:spPr>
          <a:xfrm>
            <a:off x="275819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ata 01">
            <a:extLst>
              <a:ext uri="{FF2B5EF4-FFF2-40B4-BE49-F238E27FC236}">
                <a16:creationId xmlns:a16="http://schemas.microsoft.com/office/drawing/2014/main" id="{DAD216D3-7E94-BC8C-262D-DC322B5F04D6}"/>
              </a:ext>
            </a:extLst>
          </p:cNvPr>
          <p:cNvSpPr txBox="1"/>
          <p:nvPr/>
        </p:nvSpPr>
        <p:spPr>
          <a:xfrm>
            <a:off x="1081694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48% in 2024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6E93C72-1D17-0C33-6B68-4C2A61963165}"/>
              </a:ext>
            </a:extLst>
          </p:cNvPr>
          <p:cNvCxnSpPr>
            <a:cxnSpLocks/>
          </p:cNvCxnSpPr>
          <p:nvPr/>
        </p:nvCxnSpPr>
        <p:spPr>
          <a:xfrm>
            <a:off x="1229975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3A680C5-C7E4-532E-C857-195DB40C0FC5}"/>
              </a:ext>
            </a:extLst>
          </p:cNvPr>
          <p:cNvCxnSpPr>
            <a:cxnSpLocks/>
          </p:cNvCxnSpPr>
          <p:nvPr/>
        </p:nvCxnSpPr>
        <p:spPr>
          <a:xfrm>
            <a:off x="1229975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a 01">
            <a:extLst>
              <a:ext uri="{FF2B5EF4-FFF2-40B4-BE49-F238E27FC236}">
                <a16:creationId xmlns:a16="http://schemas.microsoft.com/office/drawing/2014/main" id="{6743DAE4-15A2-42CF-928E-F8EC711245B0}"/>
              </a:ext>
            </a:extLst>
          </p:cNvPr>
          <p:cNvSpPr txBox="1"/>
          <p:nvPr/>
        </p:nvSpPr>
        <p:spPr>
          <a:xfrm>
            <a:off x="2029105" y="2306759"/>
            <a:ext cx="82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45% in 2024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06ECF67-0C63-E922-E377-BF36F52CD926}"/>
              </a:ext>
            </a:extLst>
          </p:cNvPr>
          <p:cNvCxnSpPr>
            <a:cxnSpLocks/>
          </p:cNvCxnSpPr>
          <p:nvPr/>
        </p:nvCxnSpPr>
        <p:spPr>
          <a:xfrm>
            <a:off x="2177386" y="226607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4EFC044-6FC2-DDDD-EFD8-1B73BCF8ED90}"/>
              </a:ext>
            </a:extLst>
          </p:cNvPr>
          <p:cNvCxnSpPr>
            <a:cxnSpLocks/>
          </p:cNvCxnSpPr>
          <p:nvPr/>
        </p:nvCxnSpPr>
        <p:spPr>
          <a:xfrm>
            <a:off x="2177386" y="2436405"/>
            <a:ext cx="531439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!!Arc 01">
            <a:extLst>
              <a:ext uri="{FF2B5EF4-FFF2-40B4-BE49-F238E27FC236}">
                <a16:creationId xmlns:a16="http://schemas.microsoft.com/office/drawing/2014/main" id="{65925852-96C2-E569-76A0-6B575CDA3C43}"/>
              </a:ext>
            </a:extLst>
          </p:cNvPr>
          <p:cNvGrpSpPr/>
          <p:nvPr/>
        </p:nvGrpSpPr>
        <p:grpSpPr>
          <a:xfrm>
            <a:off x="96958" y="677581"/>
            <a:ext cx="889200" cy="889200"/>
            <a:chOff x="96958" y="677581"/>
            <a:chExt cx="889200" cy="889200"/>
          </a:xfrm>
        </p:grpSpPr>
        <p:sp>
          <p:nvSpPr>
            <p:cNvPr id="32" name="!!Arc 01 Backgound">
              <a:extLst>
                <a:ext uri="{FF2B5EF4-FFF2-40B4-BE49-F238E27FC236}">
                  <a16:creationId xmlns:a16="http://schemas.microsoft.com/office/drawing/2014/main" id="{6EE590F2-F106-0F9D-8F9E-CEC3DBAC0A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958" y="67758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!!Arc 01">
              <a:extLst>
                <a:ext uri="{FF2B5EF4-FFF2-40B4-BE49-F238E27FC236}">
                  <a16:creationId xmlns:a16="http://schemas.microsoft.com/office/drawing/2014/main" id="{8D4E77C5-60F6-3C2D-2265-DD7190214FCE}"/>
                </a:ext>
              </a:extLst>
            </p:cNvPr>
            <p:cNvSpPr/>
            <p:nvPr/>
          </p:nvSpPr>
          <p:spPr>
            <a:xfrm>
              <a:off x="96958" y="677621"/>
              <a:ext cx="889160" cy="889160"/>
            </a:xfrm>
            <a:prstGeom prst="arc">
              <a:avLst>
                <a:gd name="adj1" fmla="val 16200000"/>
                <a:gd name="adj2" fmla="val 5415561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3" name="!!Arc 01 Marker Line">
            <a:extLst>
              <a:ext uri="{FF2B5EF4-FFF2-40B4-BE49-F238E27FC236}">
                <a16:creationId xmlns:a16="http://schemas.microsoft.com/office/drawing/2014/main" id="{A1480B48-721A-FEA8-2A31-16415C35C6F5}"/>
              </a:ext>
            </a:extLst>
          </p:cNvPr>
          <p:cNvCxnSpPr>
            <a:cxnSpLocks/>
          </p:cNvCxnSpPr>
          <p:nvPr/>
        </p:nvCxnSpPr>
        <p:spPr>
          <a:xfrm rot="3000000">
            <a:off x="489632" y="1518421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!!Arc 02">
            <a:extLst>
              <a:ext uri="{FF2B5EF4-FFF2-40B4-BE49-F238E27FC236}">
                <a16:creationId xmlns:a16="http://schemas.microsoft.com/office/drawing/2014/main" id="{08A606C5-D303-E536-6554-33B53E99BE1F}"/>
              </a:ext>
            </a:extLst>
          </p:cNvPr>
          <p:cNvGrpSpPr/>
          <p:nvPr/>
        </p:nvGrpSpPr>
        <p:grpSpPr>
          <a:xfrm>
            <a:off x="1051074" y="677621"/>
            <a:ext cx="889200" cy="889200"/>
            <a:chOff x="1051074" y="677621"/>
            <a:chExt cx="889200" cy="889200"/>
          </a:xfrm>
        </p:grpSpPr>
        <p:sp>
          <p:nvSpPr>
            <p:cNvPr id="39" name="!!Arc 02 Backgound">
              <a:extLst>
                <a:ext uri="{FF2B5EF4-FFF2-40B4-BE49-F238E27FC236}">
                  <a16:creationId xmlns:a16="http://schemas.microsoft.com/office/drawing/2014/main" id="{5188B4A0-A00C-999C-CCC5-E7B43A6D65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1074" y="67762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!!Arc 02">
              <a:extLst>
                <a:ext uri="{FF2B5EF4-FFF2-40B4-BE49-F238E27FC236}">
                  <a16:creationId xmlns:a16="http://schemas.microsoft.com/office/drawing/2014/main" id="{3BC9E710-C7A1-0757-9332-655CC2D9C60C}"/>
                </a:ext>
              </a:extLst>
            </p:cNvPr>
            <p:cNvSpPr/>
            <p:nvPr/>
          </p:nvSpPr>
          <p:spPr>
            <a:xfrm>
              <a:off x="1051114" y="677621"/>
              <a:ext cx="889160" cy="889160"/>
            </a:xfrm>
            <a:prstGeom prst="arc">
              <a:avLst>
                <a:gd name="adj1" fmla="val 16200000"/>
                <a:gd name="adj2" fmla="val 5061783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4" name="!!Arc 02 Marker Line">
            <a:extLst>
              <a:ext uri="{FF2B5EF4-FFF2-40B4-BE49-F238E27FC236}">
                <a16:creationId xmlns:a16="http://schemas.microsoft.com/office/drawing/2014/main" id="{FA466455-8552-94CE-AA3E-433CE6A5B20A}"/>
              </a:ext>
            </a:extLst>
          </p:cNvPr>
          <p:cNvCxnSpPr>
            <a:cxnSpLocks/>
          </p:cNvCxnSpPr>
          <p:nvPr/>
        </p:nvCxnSpPr>
        <p:spPr>
          <a:xfrm rot="-3420000" flipH="1">
            <a:off x="1494315" y="1518141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!!Arc 03">
            <a:extLst>
              <a:ext uri="{FF2B5EF4-FFF2-40B4-BE49-F238E27FC236}">
                <a16:creationId xmlns:a16="http://schemas.microsoft.com/office/drawing/2014/main" id="{0CC74E1B-F3FB-3409-6E12-6ADF7EA72D04}"/>
              </a:ext>
            </a:extLst>
          </p:cNvPr>
          <p:cNvGrpSpPr/>
          <p:nvPr/>
        </p:nvGrpSpPr>
        <p:grpSpPr>
          <a:xfrm>
            <a:off x="2005230" y="677621"/>
            <a:ext cx="889200" cy="889200"/>
            <a:chOff x="2005230" y="677621"/>
            <a:chExt cx="889200" cy="889200"/>
          </a:xfrm>
        </p:grpSpPr>
        <p:sp>
          <p:nvSpPr>
            <p:cNvPr id="40" name="!!Arc 03 Backgound">
              <a:extLst>
                <a:ext uri="{FF2B5EF4-FFF2-40B4-BE49-F238E27FC236}">
                  <a16:creationId xmlns:a16="http://schemas.microsoft.com/office/drawing/2014/main" id="{87066084-BAD0-7EAF-A21D-41EDB11DA1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05230" y="677621"/>
              <a:ext cx="889200" cy="889200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110000"/>
                </a:lnSpc>
              </a:pPr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!!Arc 03">
              <a:extLst>
                <a:ext uri="{FF2B5EF4-FFF2-40B4-BE49-F238E27FC236}">
                  <a16:creationId xmlns:a16="http://schemas.microsoft.com/office/drawing/2014/main" id="{600F5D94-1CB5-6A77-2F01-395DFB7C15C6}"/>
                </a:ext>
              </a:extLst>
            </p:cNvPr>
            <p:cNvSpPr/>
            <p:nvPr/>
          </p:nvSpPr>
          <p:spPr>
            <a:xfrm>
              <a:off x="2005270" y="677621"/>
              <a:ext cx="889160" cy="889160"/>
            </a:xfrm>
            <a:prstGeom prst="arc">
              <a:avLst>
                <a:gd name="adj1" fmla="val 16200000"/>
                <a:gd name="adj2" fmla="val 4394011"/>
              </a:avLst>
            </a:prstGeom>
            <a:ln w="12700" cap="rnd">
              <a:solidFill>
                <a:srgbClr val="99C7EB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7" name="!!Arc 03 Marker Line">
            <a:extLst>
              <a:ext uri="{FF2B5EF4-FFF2-40B4-BE49-F238E27FC236}">
                <a16:creationId xmlns:a16="http://schemas.microsoft.com/office/drawing/2014/main" id="{AE703AE9-7F5C-B487-31EF-86E8647A1A4A}"/>
              </a:ext>
            </a:extLst>
          </p:cNvPr>
          <p:cNvCxnSpPr>
            <a:cxnSpLocks/>
          </p:cNvCxnSpPr>
          <p:nvPr/>
        </p:nvCxnSpPr>
        <p:spPr>
          <a:xfrm rot="1800000">
            <a:off x="2530922" y="1500097"/>
            <a:ext cx="100013" cy="85725"/>
          </a:xfrm>
          <a:prstGeom prst="line">
            <a:avLst/>
          </a:prstGeom>
          <a:ln w="12700" cap="rnd">
            <a:solidFill>
              <a:srgbClr val="99C7E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319224"/>
      </p:ext>
    </p:extLst>
  </p:cSld>
  <p:clrMapOvr>
    <a:masterClrMapping/>
  </p:clrMapOvr>
  <p:transition advTm="10000">
    <p:push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4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22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8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1" presetClass="entr" presetSubtype="1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8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4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4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81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85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92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94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96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03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4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05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6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07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0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3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115" presetID="21" presetClass="entr" presetSubtype="1" fill="hold" grpId="0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21" presetClass="entr" presetSubtype="1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16" presetClass="entr" presetSubtype="4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3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16" presetClass="entr" presetSubtype="4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7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1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33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35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37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2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44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5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46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7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48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9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1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2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3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4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55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6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57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8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59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0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2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3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5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67" presetID="16" presetClass="exit" presetSubtype="26" fill="hold" nodeType="after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168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171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4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7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8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9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2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3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6" dur="2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7" dur="2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9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0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1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4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5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98" dur="25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25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0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2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3" dur="2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2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5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7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8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2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3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4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7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8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0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1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2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4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5" dur="1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6" dur="1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8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9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0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3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6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37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8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39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1" presetID="53" presetClass="exit" presetSubtype="3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2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3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4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6" presetID="53" presetClass="exit" presetSubtype="3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7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8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9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1" presetID="16" presetClass="exit" presetSubtype="21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252" dur="1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4" presetID="16" presetClass="exit" presetSubtype="21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255" dur="1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7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8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9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1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2" dur="1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3" dur="1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4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5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6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7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9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0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1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3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4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5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33" grpId="0"/>
          <p:bldP spid="33" grpId="1"/>
          <p:bldP spid="10" grpId="0"/>
          <p:bldP spid="10" grpId="1"/>
          <p:bldP spid="10" grpId="2"/>
          <p:bldP spid="10" grpId="3"/>
          <p:bldP spid="10" grpId="4"/>
          <p:bldGraphic spid="11" grpId="0">
            <p:bldAsOne/>
          </p:bldGraphic>
          <p:bldGraphic spid="11" grpId="1">
            <p:bldAsOne/>
          </p:bldGraphic>
          <p:bldP spid="12" grpId="0" animBg="1"/>
          <p:bldP spid="12" grpId="1" animBg="1"/>
          <p:bldP spid="12" grpId="2" animBg="1"/>
          <p:bldP spid="12" grpId="3" animBg="1"/>
          <p:bldP spid="12" grpId="4" animBg="1"/>
          <p:bldP spid="13" grpId="0"/>
          <p:bldP spid="13" grpId="1"/>
          <p:bldP spid="13" grpId="2"/>
          <p:bldP spid="13" grpId="3"/>
          <p:bldP spid="13" grpId="4"/>
          <p:bldGraphic spid="15" grpId="0">
            <p:bldAsOne/>
          </p:bldGraphic>
          <p:bldGraphic spid="15" grpId="1">
            <p:bldAsOne/>
          </p:bldGraphic>
          <p:bldP spid="16" grpId="0" animBg="1"/>
          <p:bldP spid="16" grpId="1" animBg="1"/>
          <p:bldP spid="16" grpId="2" animBg="1"/>
          <p:bldP spid="16" grpId="3" animBg="1"/>
          <p:bldP spid="16" grpId="4" animBg="1"/>
          <p:bldP spid="19" grpId="0"/>
          <p:bldP spid="19" grpId="1"/>
          <p:bldP spid="19" grpId="2"/>
          <p:bldP spid="19" grpId="3"/>
          <p:bldP spid="19" grpId="4"/>
          <p:bldGraphic spid="20" grpId="0">
            <p:bldAsOne/>
          </p:bldGraphic>
          <p:bldGraphic spid="20" grpId="1">
            <p:bldAsOne/>
          </p:bldGraphic>
          <p:bldP spid="21" grpId="0" animBg="1"/>
          <p:bldP spid="21" grpId="1" animBg="1"/>
          <p:bldP spid="21" grpId="2" animBg="1"/>
          <p:bldP spid="21" grpId="3" animBg="1"/>
          <p:bldP spid="21" grpId="4" animBg="1"/>
          <p:bldP spid="8" grpId="0"/>
          <p:bldP spid="8" grpId="1"/>
          <p:bldP spid="8" grpId="2"/>
          <p:bldP spid="8" grpId="3"/>
          <p:bldP spid="8" grpId="4"/>
          <p:bldP spid="18" grpId="0"/>
          <p:bldP spid="18" grpId="1"/>
          <p:bldP spid="18" grpId="2"/>
          <p:bldP spid="18" grpId="3"/>
          <p:bldP spid="18" grpId="4"/>
          <p:bldP spid="24" grpId="0"/>
          <p:bldP spid="24" grpId="1"/>
          <p:bldP spid="24" grpId="2"/>
          <p:bldP spid="24" grpId="3"/>
          <p:bldP spid="24" grpId="4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1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9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6" presetClass="entr" presetSubtype="4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22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33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4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0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2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8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1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3" presetID="21" presetClass="entr" presetSubtype="1" fill="hold" grpId="0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1" presetClass="entr" presetSubtype="1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68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4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4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81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83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85" dur="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92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94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96" dur="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2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03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4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05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6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07" dur="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0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1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3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4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115" presetID="21" presetClass="entr" presetSubtype="1" fill="hold" grpId="0" nodeType="after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21" presetClass="entr" presetSubtype="1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16" presetClass="entr" presetSubtype="4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3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16" presetClass="entr" presetSubtype="42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7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9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2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1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33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35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37" dur="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2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2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44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5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46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7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48" dur="5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9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1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2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3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4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55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6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57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8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59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0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2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3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65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6" fill="hold">
                                <p:stCondLst>
                                  <p:cond delay="5900"/>
                                </p:stCondLst>
                                <p:childTnLst>
                                  <p:par>
                                    <p:cTn id="167" presetID="16" presetClass="exit" presetSubtype="26" fill="hold" nodeType="after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168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171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3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4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25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7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8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9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1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2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3" dur="25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5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6" dur="2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7" dur="2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9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0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1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3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4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5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7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98" dur="25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9" dur="25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0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2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3" dur="2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25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5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7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8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10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2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3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4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7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8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0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1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2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4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5" dur="1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6" dur="10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8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9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0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3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6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37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8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39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1" presetID="53" presetClass="exit" presetSubtype="3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2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3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4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6" presetID="53" presetClass="exit" presetSubtype="3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47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8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49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1" presetID="16" presetClass="exit" presetSubtype="21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252" dur="1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4" presetID="16" presetClass="exit" presetSubtype="21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Vertical)">
                                          <p:cBhvr>
                                            <p:cTn id="255" dur="1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7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8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9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0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1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2" dur="1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3" dur="10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4" dur="1" fill="hold">
                                              <p:stCondLst>
                                                <p:cond delay="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5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6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7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8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9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0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1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3" presetID="2" presetClass="exit" presetSubtype="2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4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5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6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33" grpId="0"/>
          <p:bldP spid="33" grpId="1"/>
          <p:bldP spid="10" grpId="0"/>
          <p:bldP spid="10" grpId="1"/>
          <p:bldP spid="10" grpId="2"/>
          <p:bldP spid="10" grpId="3"/>
          <p:bldP spid="10" grpId="4"/>
          <p:bldGraphic spid="11" grpId="0">
            <p:bldAsOne/>
          </p:bldGraphic>
          <p:bldGraphic spid="11" grpId="1">
            <p:bldAsOne/>
          </p:bldGraphic>
          <p:bldP spid="12" grpId="0" animBg="1"/>
          <p:bldP spid="12" grpId="1" animBg="1"/>
          <p:bldP spid="12" grpId="2" animBg="1"/>
          <p:bldP spid="12" grpId="3" animBg="1"/>
          <p:bldP spid="12" grpId="4" animBg="1"/>
          <p:bldP spid="13" grpId="0"/>
          <p:bldP spid="13" grpId="1"/>
          <p:bldP spid="13" grpId="2"/>
          <p:bldP spid="13" grpId="3"/>
          <p:bldP spid="13" grpId="4"/>
          <p:bldGraphic spid="15" grpId="0">
            <p:bldAsOne/>
          </p:bldGraphic>
          <p:bldGraphic spid="15" grpId="1">
            <p:bldAsOne/>
          </p:bldGraphic>
          <p:bldP spid="16" grpId="0" animBg="1"/>
          <p:bldP spid="16" grpId="1" animBg="1"/>
          <p:bldP spid="16" grpId="2" animBg="1"/>
          <p:bldP spid="16" grpId="3" animBg="1"/>
          <p:bldP spid="16" grpId="4" animBg="1"/>
          <p:bldP spid="19" grpId="0"/>
          <p:bldP spid="19" grpId="1"/>
          <p:bldP spid="19" grpId="2"/>
          <p:bldP spid="19" grpId="3"/>
          <p:bldP spid="19" grpId="4"/>
          <p:bldGraphic spid="20" grpId="0">
            <p:bldAsOne/>
          </p:bldGraphic>
          <p:bldGraphic spid="20" grpId="1">
            <p:bldAsOne/>
          </p:bldGraphic>
          <p:bldP spid="21" grpId="0" animBg="1"/>
          <p:bldP spid="21" grpId="1" animBg="1"/>
          <p:bldP spid="21" grpId="2" animBg="1"/>
          <p:bldP spid="21" grpId="3" animBg="1"/>
          <p:bldP spid="21" grpId="4" animBg="1"/>
          <p:bldP spid="8" grpId="0"/>
          <p:bldP spid="8" grpId="1"/>
          <p:bldP spid="8" grpId="2"/>
          <p:bldP spid="8" grpId="3"/>
          <p:bldP spid="8" grpId="4"/>
          <p:bldP spid="18" grpId="0"/>
          <p:bldP spid="18" grpId="1"/>
          <p:bldP spid="18" grpId="2"/>
          <p:bldP spid="18" grpId="3"/>
          <p:bldP spid="18" grpId="4"/>
          <p:bldP spid="24" grpId="0"/>
          <p:bldP spid="24" grpId="1"/>
          <p:bldP spid="24" grpId="2"/>
          <p:bldP spid="24" grpId="3"/>
          <p:bldP spid="24" grpId="4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PPS Logo" descr="GP Patient Survey logo">
            <a:extLst>
              <a:ext uri="{FF2B5EF4-FFF2-40B4-BE49-F238E27FC236}">
                <a16:creationId xmlns:a16="http://schemas.microsoft.com/office/drawing/2014/main" id="{35A4ED94-1DFE-AD57-3034-0CC2B544D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6" name="Ipsos Logo">
            <a:extLst>
              <a:ext uri="{FF2B5EF4-FFF2-40B4-BE49-F238E27FC236}">
                <a16:creationId xmlns:a16="http://schemas.microsoft.com/office/drawing/2014/main" id="{22E07237-531C-FAD6-C4B1-FB0DF957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37" name="Footer">
            <a:extLst>
              <a:ext uri="{FF2B5EF4-FFF2-40B4-BE49-F238E27FC236}">
                <a16:creationId xmlns:a16="http://schemas.microsoft.com/office/drawing/2014/main" id="{F5F6AFC0-74FB-6D9D-596D-CEA2A5E7508D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38" name="Line (Top Right)">
            <a:extLst>
              <a:ext uri="{FF2B5EF4-FFF2-40B4-BE49-F238E27FC236}">
                <a16:creationId xmlns:a16="http://schemas.microsoft.com/office/drawing/2014/main" id="{0885EF76-BC8F-CBBB-13A4-FBFC8F6472A5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e (Bottom Left)">
            <a:extLst>
              <a:ext uri="{FF2B5EF4-FFF2-40B4-BE49-F238E27FC236}">
                <a16:creationId xmlns:a16="http://schemas.microsoft.com/office/drawing/2014/main" id="{C65AE354-8762-D44E-80B3-22F37AB34460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716543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Data">
            <a:extLst>
              <a:ext uri="{FF2B5EF4-FFF2-40B4-BE49-F238E27FC236}">
                <a16:creationId xmlns:a16="http://schemas.microsoft.com/office/drawing/2014/main" id="{D09CB1D0-D11A-9CA6-D758-DF8C7CE72D24}"/>
              </a:ext>
            </a:extLst>
          </p:cNvPr>
          <p:cNvSpPr txBox="1"/>
          <p:nvPr/>
        </p:nvSpPr>
        <p:spPr>
          <a:xfrm>
            <a:off x="127538" y="686190"/>
            <a:ext cx="1027525" cy="61555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</a:rPr>
              <a:t>83%</a:t>
            </a:r>
          </a:p>
        </p:txBody>
      </p:sp>
      <p:sp>
        <p:nvSpPr>
          <p:cNvPr id="10" name="Description">
            <a:extLst>
              <a:ext uri="{FF2B5EF4-FFF2-40B4-BE49-F238E27FC236}">
                <a16:creationId xmlns:a16="http://schemas.microsoft.com/office/drawing/2014/main" id="{701FBCC2-3A50-7B78-CF20-66B499191008}"/>
              </a:ext>
            </a:extLst>
          </p:cNvPr>
          <p:cNvSpPr txBox="1"/>
          <p:nvPr/>
        </p:nvSpPr>
        <p:spPr>
          <a:xfrm>
            <a:off x="127539" y="1301743"/>
            <a:ext cx="136788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said that </a:t>
            </a:r>
            <a:r>
              <a:rPr lang="en-GB" sz="1000" b="1" dirty="0">
                <a:solidFill>
                  <a:schemeClr val="bg1"/>
                </a:solidFill>
              </a:rPr>
              <a:t>overall</a:t>
            </a:r>
            <a:r>
              <a:rPr lang="en-GB" sz="1000" dirty="0">
                <a:solidFill>
                  <a:schemeClr val="bg1"/>
                </a:solidFill>
              </a:rPr>
              <a:t>, the </a:t>
            </a:r>
            <a:r>
              <a:rPr lang="en-GB" sz="1000" b="1" dirty="0">
                <a:solidFill>
                  <a:schemeClr val="bg1"/>
                </a:solidFill>
              </a:rPr>
              <a:t>reception</a:t>
            </a:r>
            <a:r>
              <a:rPr lang="en-GB" sz="1000" dirty="0">
                <a:solidFill>
                  <a:schemeClr val="bg1"/>
                </a:solidFill>
              </a:rPr>
              <a:t> and </a:t>
            </a:r>
            <a:r>
              <a:rPr lang="en-GB" sz="1000" b="1" dirty="0">
                <a:solidFill>
                  <a:schemeClr val="bg1"/>
                </a:solidFill>
              </a:rPr>
              <a:t>administrative</a:t>
            </a:r>
            <a:br>
              <a:rPr lang="en-GB" sz="1000" b="1" dirty="0">
                <a:solidFill>
                  <a:schemeClr val="bg1"/>
                </a:solidFill>
              </a:rPr>
            </a:br>
            <a:r>
              <a:rPr lang="en-GB" sz="1000" b="1" dirty="0">
                <a:solidFill>
                  <a:schemeClr val="bg1"/>
                </a:solidFill>
              </a:rPr>
              <a:t>team</a:t>
            </a:r>
            <a:r>
              <a:rPr lang="en-GB" sz="1000" dirty="0">
                <a:solidFill>
                  <a:schemeClr val="bg1"/>
                </a:solidFill>
              </a:rPr>
              <a:t> at their GP practice are </a:t>
            </a:r>
            <a:r>
              <a:rPr lang="en-GB" sz="1000" b="1" dirty="0">
                <a:solidFill>
                  <a:schemeClr val="bg1"/>
                </a:solidFill>
              </a:rPr>
              <a:t>helpful</a:t>
            </a:r>
          </a:p>
        </p:txBody>
      </p:sp>
      <p:sp>
        <p:nvSpPr>
          <p:cNvPr id="2" name="ICON: Reception">
            <a:extLst>
              <a:ext uri="{FF2B5EF4-FFF2-40B4-BE49-F238E27FC236}">
                <a16:creationId xmlns:a16="http://schemas.microsoft.com/office/drawing/2014/main" id="{58284D33-1D92-7D52-F4ED-F1CBD5F180D8}"/>
              </a:ext>
            </a:extLst>
          </p:cNvPr>
          <p:cNvSpPr>
            <a:spLocks noChangeAspect="1"/>
          </p:cNvSpPr>
          <p:nvPr/>
        </p:nvSpPr>
        <p:spPr>
          <a:xfrm>
            <a:off x="1566714" y="652164"/>
            <a:ext cx="1204892" cy="1293908"/>
          </a:xfrm>
          <a:custGeom>
            <a:avLst/>
            <a:gdLst>
              <a:gd name="connsiteX0" fmla="*/ 44813 w 896264"/>
              <a:gd name="connsiteY0" fmla="*/ 574098 h 962479"/>
              <a:gd name="connsiteX1" fmla="*/ 851451 w 896264"/>
              <a:gd name="connsiteY1" fmla="*/ 574098 h 962479"/>
              <a:gd name="connsiteX2" fmla="*/ 851451 w 896264"/>
              <a:gd name="connsiteY2" fmla="*/ 947542 h 962479"/>
              <a:gd name="connsiteX3" fmla="*/ 836513 w 896264"/>
              <a:gd name="connsiteY3" fmla="*/ 962479 h 962479"/>
              <a:gd name="connsiteX4" fmla="*/ 59751 w 896264"/>
              <a:gd name="connsiteY4" fmla="*/ 962479 h 962479"/>
              <a:gd name="connsiteX5" fmla="*/ 44813 w 896264"/>
              <a:gd name="connsiteY5" fmla="*/ 947542 h 962479"/>
              <a:gd name="connsiteX6" fmla="*/ 14938 w 896264"/>
              <a:gd name="connsiteY6" fmla="*/ 484472 h 962479"/>
              <a:gd name="connsiteX7" fmla="*/ 881326 w 896264"/>
              <a:gd name="connsiteY7" fmla="*/ 484472 h 962479"/>
              <a:gd name="connsiteX8" fmla="*/ 896264 w 896264"/>
              <a:gd name="connsiteY8" fmla="*/ 499409 h 962479"/>
              <a:gd name="connsiteX9" fmla="*/ 896264 w 896264"/>
              <a:gd name="connsiteY9" fmla="*/ 529285 h 962479"/>
              <a:gd name="connsiteX10" fmla="*/ 881326 w 896264"/>
              <a:gd name="connsiteY10" fmla="*/ 544223 h 962479"/>
              <a:gd name="connsiteX11" fmla="*/ 14938 w 896264"/>
              <a:gd name="connsiteY11" fmla="*/ 544223 h 962479"/>
              <a:gd name="connsiteX12" fmla="*/ 0 w 896264"/>
              <a:gd name="connsiteY12" fmla="*/ 529285 h 962479"/>
              <a:gd name="connsiteX13" fmla="*/ 0 w 896264"/>
              <a:gd name="connsiteY13" fmla="*/ 499409 h 962479"/>
              <a:gd name="connsiteX14" fmla="*/ 14938 w 896264"/>
              <a:gd name="connsiteY14" fmla="*/ 484472 h 962479"/>
              <a:gd name="connsiteX15" fmla="*/ 672198 w 896264"/>
              <a:gd name="connsiteY15" fmla="*/ 335094 h 962479"/>
              <a:gd name="connsiteX16" fmla="*/ 687136 w 896264"/>
              <a:gd name="connsiteY16" fmla="*/ 350032 h 962479"/>
              <a:gd name="connsiteX17" fmla="*/ 687136 w 896264"/>
              <a:gd name="connsiteY17" fmla="*/ 409783 h 962479"/>
              <a:gd name="connsiteX18" fmla="*/ 731949 w 896264"/>
              <a:gd name="connsiteY18" fmla="*/ 409783 h 962479"/>
              <a:gd name="connsiteX19" fmla="*/ 746887 w 896264"/>
              <a:gd name="connsiteY19" fmla="*/ 424721 h 962479"/>
              <a:gd name="connsiteX20" fmla="*/ 746887 w 896264"/>
              <a:gd name="connsiteY20" fmla="*/ 454596 h 962479"/>
              <a:gd name="connsiteX21" fmla="*/ 597509 w 896264"/>
              <a:gd name="connsiteY21" fmla="*/ 454596 h 962479"/>
              <a:gd name="connsiteX22" fmla="*/ 597509 w 896264"/>
              <a:gd name="connsiteY22" fmla="*/ 424721 h 962479"/>
              <a:gd name="connsiteX23" fmla="*/ 612447 w 896264"/>
              <a:gd name="connsiteY23" fmla="*/ 409783 h 962479"/>
              <a:gd name="connsiteX24" fmla="*/ 657260 w 896264"/>
              <a:gd name="connsiteY24" fmla="*/ 409783 h 962479"/>
              <a:gd name="connsiteX25" fmla="*/ 657260 w 896264"/>
              <a:gd name="connsiteY25" fmla="*/ 350032 h 962479"/>
              <a:gd name="connsiteX26" fmla="*/ 672198 w 896264"/>
              <a:gd name="connsiteY26" fmla="*/ 335094 h 962479"/>
              <a:gd name="connsiteX27" fmla="*/ 158470 w 896264"/>
              <a:gd name="connsiteY27" fmla="*/ 218514 h 962479"/>
              <a:gd name="connsiteX28" fmla="*/ 163221 w 896264"/>
              <a:gd name="connsiteY28" fmla="*/ 223265 h 962479"/>
              <a:gd name="connsiteX29" fmla="*/ 180266 w 896264"/>
              <a:gd name="connsiteY29" fmla="*/ 237515 h 962479"/>
              <a:gd name="connsiteX30" fmla="*/ 196473 w 896264"/>
              <a:gd name="connsiteY30" fmla="*/ 247296 h 962479"/>
              <a:gd name="connsiteX31" fmla="*/ 263257 w 896264"/>
              <a:gd name="connsiteY31" fmla="*/ 263503 h 962479"/>
              <a:gd name="connsiteX32" fmla="*/ 329482 w 896264"/>
              <a:gd name="connsiteY32" fmla="*/ 247296 h 962479"/>
              <a:gd name="connsiteX33" fmla="*/ 333952 w 896264"/>
              <a:gd name="connsiteY33" fmla="*/ 245060 h 962479"/>
              <a:gd name="connsiteX34" fmla="*/ 345968 w 896264"/>
              <a:gd name="connsiteY34" fmla="*/ 237515 h 962479"/>
              <a:gd name="connsiteX35" fmla="*/ 361336 w 896264"/>
              <a:gd name="connsiteY35" fmla="*/ 224941 h 962479"/>
              <a:gd name="connsiteX36" fmla="*/ 368043 w 896264"/>
              <a:gd name="connsiteY36" fmla="*/ 218514 h 962479"/>
              <a:gd name="connsiteX37" fmla="*/ 434827 w 896264"/>
              <a:gd name="connsiteY37" fmla="*/ 311285 h 962479"/>
              <a:gd name="connsiteX38" fmla="*/ 441254 w 896264"/>
              <a:gd name="connsiteY38" fmla="*/ 339229 h 962479"/>
              <a:gd name="connsiteX39" fmla="*/ 442931 w 896264"/>
              <a:gd name="connsiteY39" fmla="*/ 364098 h 962479"/>
              <a:gd name="connsiteX40" fmla="*/ 434548 w 896264"/>
              <a:gd name="connsiteY40" fmla="*/ 418307 h 962479"/>
              <a:gd name="connsiteX41" fmla="*/ 401016 w 896264"/>
              <a:gd name="connsiteY41" fmla="*/ 443176 h 962479"/>
              <a:gd name="connsiteX42" fmla="*/ 125498 w 896264"/>
              <a:gd name="connsiteY42" fmla="*/ 443176 h 962479"/>
              <a:gd name="connsiteX43" fmla="*/ 91966 w 896264"/>
              <a:gd name="connsiteY43" fmla="*/ 418587 h 962479"/>
              <a:gd name="connsiteX44" fmla="*/ 83583 w 896264"/>
              <a:gd name="connsiteY44" fmla="*/ 364098 h 962479"/>
              <a:gd name="connsiteX45" fmla="*/ 158470 w 896264"/>
              <a:gd name="connsiteY45" fmla="*/ 218514 h 962479"/>
              <a:gd name="connsiteX46" fmla="*/ 507883 w 896264"/>
              <a:gd name="connsiteY46" fmla="*/ 200655 h 962479"/>
              <a:gd name="connsiteX47" fmla="*/ 836513 w 896264"/>
              <a:gd name="connsiteY47" fmla="*/ 200655 h 962479"/>
              <a:gd name="connsiteX48" fmla="*/ 851451 w 896264"/>
              <a:gd name="connsiteY48" fmla="*/ 215592 h 962479"/>
              <a:gd name="connsiteX49" fmla="*/ 851451 w 896264"/>
              <a:gd name="connsiteY49" fmla="*/ 364970 h 962479"/>
              <a:gd name="connsiteX50" fmla="*/ 836513 w 896264"/>
              <a:gd name="connsiteY50" fmla="*/ 379908 h 962479"/>
              <a:gd name="connsiteX51" fmla="*/ 717011 w 896264"/>
              <a:gd name="connsiteY51" fmla="*/ 379908 h 962479"/>
              <a:gd name="connsiteX52" fmla="*/ 717011 w 896264"/>
              <a:gd name="connsiteY52" fmla="*/ 351993 h 962479"/>
              <a:gd name="connsiteX53" fmla="*/ 681229 w 896264"/>
              <a:gd name="connsiteY53" fmla="*/ 306115 h 962479"/>
              <a:gd name="connsiteX54" fmla="*/ 672440 w 896264"/>
              <a:gd name="connsiteY54" fmla="*/ 305223 h 962479"/>
              <a:gd name="connsiteX55" fmla="*/ 627385 w 896264"/>
              <a:gd name="connsiteY55" fmla="*/ 350032 h 962479"/>
              <a:gd name="connsiteX56" fmla="*/ 627385 w 896264"/>
              <a:gd name="connsiteY56" fmla="*/ 379908 h 962479"/>
              <a:gd name="connsiteX57" fmla="*/ 507883 w 896264"/>
              <a:gd name="connsiteY57" fmla="*/ 379908 h 962479"/>
              <a:gd name="connsiteX58" fmla="*/ 492945 w 896264"/>
              <a:gd name="connsiteY58" fmla="*/ 364970 h 962479"/>
              <a:gd name="connsiteX59" fmla="*/ 492945 w 896264"/>
              <a:gd name="connsiteY59" fmla="*/ 215592 h 962479"/>
              <a:gd name="connsiteX60" fmla="*/ 507883 w 896264"/>
              <a:gd name="connsiteY60" fmla="*/ 200655 h 962479"/>
              <a:gd name="connsiteX61" fmla="*/ 263259 w 896264"/>
              <a:gd name="connsiteY61" fmla="*/ 0 h 962479"/>
              <a:gd name="connsiteX62" fmla="*/ 381177 w 896264"/>
              <a:gd name="connsiteY62" fmla="*/ 117640 h 962479"/>
              <a:gd name="connsiteX63" fmla="*/ 381177 w 896264"/>
              <a:gd name="connsiteY63" fmla="*/ 118199 h 962479"/>
              <a:gd name="connsiteX64" fmla="*/ 368604 w 896264"/>
              <a:gd name="connsiteY64" fmla="*/ 170174 h 962479"/>
              <a:gd name="connsiteX65" fmla="*/ 368044 w 896264"/>
              <a:gd name="connsiteY65" fmla="*/ 171012 h 962479"/>
              <a:gd name="connsiteX66" fmla="*/ 367485 w 896264"/>
              <a:gd name="connsiteY66" fmla="*/ 172408 h 962479"/>
              <a:gd name="connsiteX67" fmla="*/ 357985 w 896264"/>
              <a:gd name="connsiteY67" fmla="*/ 187498 h 962479"/>
              <a:gd name="connsiteX68" fmla="*/ 343454 w 896264"/>
              <a:gd name="connsiteY68" fmla="*/ 203426 h 962479"/>
              <a:gd name="connsiteX69" fmla="*/ 320262 w 896264"/>
              <a:gd name="connsiteY69" fmla="*/ 220750 h 962479"/>
              <a:gd name="connsiteX70" fmla="*/ 316908 w 896264"/>
              <a:gd name="connsiteY70" fmla="*/ 222427 h 962479"/>
              <a:gd name="connsiteX71" fmla="*/ 263259 w 896264"/>
              <a:gd name="connsiteY71" fmla="*/ 235560 h 962479"/>
              <a:gd name="connsiteX72" fmla="*/ 209607 w 896264"/>
              <a:gd name="connsiteY72" fmla="*/ 222427 h 962479"/>
              <a:gd name="connsiteX73" fmla="*/ 183062 w 896264"/>
              <a:gd name="connsiteY73" fmla="*/ 203426 h 962479"/>
              <a:gd name="connsiteX74" fmla="*/ 145339 w 896264"/>
              <a:gd name="connsiteY74" fmla="*/ 117640 h 962479"/>
              <a:gd name="connsiteX75" fmla="*/ 263259 w 896264"/>
              <a:gd name="connsiteY75" fmla="*/ 0 h 96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896264" h="962479">
                <a:moveTo>
                  <a:pt x="44813" y="574098"/>
                </a:moveTo>
                <a:lnTo>
                  <a:pt x="851451" y="574098"/>
                </a:lnTo>
                <a:lnTo>
                  <a:pt x="851451" y="947542"/>
                </a:lnTo>
                <a:cubicBezTo>
                  <a:pt x="851451" y="955792"/>
                  <a:pt x="844763" y="962479"/>
                  <a:pt x="836513" y="962479"/>
                </a:cubicBezTo>
                <a:lnTo>
                  <a:pt x="59751" y="962479"/>
                </a:lnTo>
                <a:cubicBezTo>
                  <a:pt x="51501" y="962479"/>
                  <a:pt x="44813" y="955792"/>
                  <a:pt x="44813" y="947542"/>
                </a:cubicBezTo>
                <a:close/>
                <a:moveTo>
                  <a:pt x="14938" y="484472"/>
                </a:moveTo>
                <a:lnTo>
                  <a:pt x="881326" y="484472"/>
                </a:lnTo>
                <a:cubicBezTo>
                  <a:pt x="889576" y="484472"/>
                  <a:pt x="896264" y="491159"/>
                  <a:pt x="896264" y="499409"/>
                </a:cubicBezTo>
                <a:lnTo>
                  <a:pt x="896264" y="529285"/>
                </a:lnTo>
                <a:cubicBezTo>
                  <a:pt x="896264" y="537535"/>
                  <a:pt x="889576" y="544223"/>
                  <a:pt x="881326" y="544223"/>
                </a:cubicBezTo>
                <a:lnTo>
                  <a:pt x="14938" y="544223"/>
                </a:lnTo>
                <a:cubicBezTo>
                  <a:pt x="6688" y="544223"/>
                  <a:pt x="0" y="537535"/>
                  <a:pt x="0" y="529285"/>
                </a:cubicBezTo>
                <a:lnTo>
                  <a:pt x="0" y="499409"/>
                </a:lnTo>
                <a:cubicBezTo>
                  <a:pt x="0" y="491159"/>
                  <a:pt x="6688" y="484472"/>
                  <a:pt x="14938" y="484472"/>
                </a:cubicBezTo>
                <a:close/>
                <a:moveTo>
                  <a:pt x="672198" y="335094"/>
                </a:moveTo>
                <a:cubicBezTo>
                  <a:pt x="680448" y="335094"/>
                  <a:pt x="687136" y="341782"/>
                  <a:pt x="687136" y="350032"/>
                </a:cubicBezTo>
                <a:lnTo>
                  <a:pt x="687136" y="409783"/>
                </a:lnTo>
                <a:lnTo>
                  <a:pt x="731949" y="409783"/>
                </a:lnTo>
                <a:cubicBezTo>
                  <a:pt x="740199" y="409783"/>
                  <a:pt x="746887" y="416471"/>
                  <a:pt x="746887" y="424721"/>
                </a:cubicBezTo>
                <a:lnTo>
                  <a:pt x="746887" y="454596"/>
                </a:lnTo>
                <a:lnTo>
                  <a:pt x="597509" y="454596"/>
                </a:lnTo>
                <a:lnTo>
                  <a:pt x="597509" y="424721"/>
                </a:lnTo>
                <a:cubicBezTo>
                  <a:pt x="597509" y="416471"/>
                  <a:pt x="604197" y="409783"/>
                  <a:pt x="612447" y="409783"/>
                </a:cubicBezTo>
                <a:lnTo>
                  <a:pt x="657260" y="409783"/>
                </a:lnTo>
                <a:lnTo>
                  <a:pt x="657260" y="350032"/>
                </a:lnTo>
                <a:cubicBezTo>
                  <a:pt x="657260" y="341782"/>
                  <a:pt x="663948" y="335094"/>
                  <a:pt x="672198" y="335094"/>
                </a:cubicBezTo>
                <a:close/>
                <a:moveTo>
                  <a:pt x="158470" y="218514"/>
                </a:moveTo>
                <a:cubicBezTo>
                  <a:pt x="159867" y="220191"/>
                  <a:pt x="161544" y="221868"/>
                  <a:pt x="163221" y="223265"/>
                </a:cubicBezTo>
                <a:cubicBezTo>
                  <a:pt x="168530" y="228574"/>
                  <a:pt x="174119" y="233045"/>
                  <a:pt x="180266" y="237515"/>
                </a:cubicBezTo>
                <a:cubicBezTo>
                  <a:pt x="185296" y="241148"/>
                  <a:pt x="190605" y="244222"/>
                  <a:pt x="196473" y="247296"/>
                </a:cubicBezTo>
                <a:cubicBezTo>
                  <a:pt x="216872" y="257914"/>
                  <a:pt x="240064" y="263503"/>
                  <a:pt x="263257" y="263503"/>
                </a:cubicBezTo>
                <a:cubicBezTo>
                  <a:pt x="286450" y="263503"/>
                  <a:pt x="309642" y="257914"/>
                  <a:pt x="329482" y="247296"/>
                </a:cubicBezTo>
                <a:lnTo>
                  <a:pt x="333952" y="245060"/>
                </a:lnTo>
                <a:cubicBezTo>
                  <a:pt x="338424" y="242545"/>
                  <a:pt x="342335" y="240030"/>
                  <a:pt x="345968" y="237515"/>
                </a:cubicBezTo>
                <a:cubicBezTo>
                  <a:pt x="352116" y="233324"/>
                  <a:pt x="357425" y="228853"/>
                  <a:pt x="361336" y="224941"/>
                </a:cubicBezTo>
                <a:cubicBezTo>
                  <a:pt x="363572" y="222985"/>
                  <a:pt x="365808" y="221029"/>
                  <a:pt x="368043" y="218514"/>
                </a:cubicBezTo>
                <a:cubicBezTo>
                  <a:pt x="399898" y="241148"/>
                  <a:pt x="423371" y="273842"/>
                  <a:pt x="434827" y="311285"/>
                </a:cubicBezTo>
                <a:cubicBezTo>
                  <a:pt x="437901" y="320228"/>
                  <a:pt x="439857" y="329728"/>
                  <a:pt x="441254" y="339229"/>
                </a:cubicBezTo>
                <a:cubicBezTo>
                  <a:pt x="442372" y="347331"/>
                  <a:pt x="442931" y="355715"/>
                  <a:pt x="442931" y="364098"/>
                </a:cubicBezTo>
                <a:cubicBezTo>
                  <a:pt x="442931" y="382541"/>
                  <a:pt x="440136" y="400982"/>
                  <a:pt x="434548" y="418307"/>
                </a:cubicBezTo>
                <a:cubicBezTo>
                  <a:pt x="429797" y="433397"/>
                  <a:pt x="416385" y="443176"/>
                  <a:pt x="401016" y="443176"/>
                </a:cubicBezTo>
                <a:lnTo>
                  <a:pt x="125498" y="443176"/>
                </a:lnTo>
                <a:cubicBezTo>
                  <a:pt x="110129" y="443176"/>
                  <a:pt x="96716" y="433397"/>
                  <a:pt x="91966" y="418587"/>
                </a:cubicBezTo>
                <a:cubicBezTo>
                  <a:pt x="86377" y="400982"/>
                  <a:pt x="83583" y="382541"/>
                  <a:pt x="83583" y="364098"/>
                </a:cubicBezTo>
                <a:cubicBezTo>
                  <a:pt x="83583" y="305138"/>
                  <a:pt x="112365" y="251488"/>
                  <a:pt x="158470" y="218514"/>
                </a:cubicBezTo>
                <a:close/>
                <a:moveTo>
                  <a:pt x="507883" y="200655"/>
                </a:moveTo>
                <a:lnTo>
                  <a:pt x="836513" y="200655"/>
                </a:lnTo>
                <a:cubicBezTo>
                  <a:pt x="844763" y="200655"/>
                  <a:pt x="851451" y="207342"/>
                  <a:pt x="851451" y="215592"/>
                </a:cubicBezTo>
                <a:lnTo>
                  <a:pt x="851451" y="364970"/>
                </a:lnTo>
                <a:cubicBezTo>
                  <a:pt x="851451" y="373220"/>
                  <a:pt x="844763" y="379908"/>
                  <a:pt x="836513" y="379908"/>
                </a:cubicBezTo>
                <a:lnTo>
                  <a:pt x="717011" y="379908"/>
                </a:lnTo>
                <a:lnTo>
                  <a:pt x="717011" y="351993"/>
                </a:lnTo>
                <a:cubicBezTo>
                  <a:pt x="717427" y="330166"/>
                  <a:pt x="702501" y="311028"/>
                  <a:pt x="681229" y="306115"/>
                </a:cubicBezTo>
                <a:cubicBezTo>
                  <a:pt x="678336" y="305530"/>
                  <a:pt x="675392" y="305231"/>
                  <a:pt x="672440" y="305223"/>
                </a:cubicBezTo>
                <a:cubicBezTo>
                  <a:pt x="647625" y="305155"/>
                  <a:pt x="627454" y="325216"/>
                  <a:pt x="627385" y="350032"/>
                </a:cubicBezTo>
                <a:lnTo>
                  <a:pt x="627385" y="379908"/>
                </a:lnTo>
                <a:lnTo>
                  <a:pt x="507883" y="379908"/>
                </a:lnTo>
                <a:cubicBezTo>
                  <a:pt x="499633" y="379908"/>
                  <a:pt x="492945" y="373220"/>
                  <a:pt x="492945" y="364970"/>
                </a:cubicBezTo>
                <a:lnTo>
                  <a:pt x="492945" y="215592"/>
                </a:lnTo>
                <a:cubicBezTo>
                  <a:pt x="492945" y="207342"/>
                  <a:pt x="499633" y="200655"/>
                  <a:pt x="507883" y="200655"/>
                </a:cubicBezTo>
                <a:close/>
                <a:moveTo>
                  <a:pt x="263259" y="0"/>
                </a:moveTo>
                <a:cubicBezTo>
                  <a:pt x="328085" y="0"/>
                  <a:pt x="381177" y="52813"/>
                  <a:pt x="381177" y="117640"/>
                </a:cubicBezTo>
                <a:lnTo>
                  <a:pt x="381177" y="118199"/>
                </a:lnTo>
                <a:cubicBezTo>
                  <a:pt x="381177" y="136921"/>
                  <a:pt x="376707" y="154524"/>
                  <a:pt x="368604" y="170174"/>
                </a:cubicBezTo>
                <a:cubicBezTo>
                  <a:pt x="368604" y="170453"/>
                  <a:pt x="368323" y="170732"/>
                  <a:pt x="368044" y="171012"/>
                </a:cubicBezTo>
                <a:cubicBezTo>
                  <a:pt x="367765" y="171850"/>
                  <a:pt x="367485" y="172129"/>
                  <a:pt x="367485" y="172408"/>
                </a:cubicBezTo>
                <a:cubicBezTo>
                  <a:pt x="364970" y="177719"/>
                  <a:pt x="361618" y="182747"/>
                  <a:pt x="357985" y="187498"/>
                </a:cubicBezTo>
                <a:cubicBezTo>
                  <a:pt x="353793" y="193366"/>
                  <a:pt x="348764" y="198954"/>
                  <a:pt x="343454" y="203426"/>
                </a:cubicBezTo>
                <a:cubicBezTo>
                  <a:pt x="336469" y="210412"/>
                  <a:pt x="328645" y="215999"/>
                  <a:pt x="320262" y="220750"/>
                </a:cubicBezTo>
                <a:cubicBezTo>
                  <a:pt x="319144" y="221308"/>
                  <a:pt x="318027" y="221868"/>
                  <a:pt x="316908" y="222427"/>
                </a:cubicBezTo>
                <a:cubicBezTo>
                  <a:pt x="300982" y="230810"/>
                  <a:pt x="282538" y="235560"/>
                  <a:pt x="263259" y="235560"/>
                </a:cubicBezTo>
                <a:cubicBezTo>
                  <a:pt x="243977" y="235560"/>
                  <a:pt x="225536" y="230810"/>
                  <a:pt x="209607" y="222427"/>
                </a:cubicBezTo>
                <a:cubicBezTo>
                  <a:pt x="199828" y="217397"/>
                  <a:pt x="190885" y="211250"/>
                  <a:pt x="183062" y="203426"/>
                </a:cubicBezTo>
                <a:cubicBezTo>
                  <a:pt x="159869" y="182468"/>
                  <a:pt x="145339" y="151731"/>
                  <a:pt x="145339" y="117640"/>
                </a:cubicBezTo>
                <a:cubicBezTo>
                  <a:pt x="145339" y="52813"/>
                  <a:pt x="198430" y="0"/>
                  <a:pt x="263259" y="0"/>
                </a:cubicBezTo>
                <a:close/>
              </a:path>
            </a:pathLst>
          </a:custGeom>
          <a:solidFill>
            <a:srgbClr val="99C7EB"/>
          </a:solidFill>
          <a:ln w="182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Data 01">
            <a:extLst>
              <a:ext uri="{FF2B5EF4-FFF2-40B4-BE49-F238E27FC236}">
                <a16:creationId xmlns:a16="http://schemas.microsoft.com/office/drawing/2014/main" id="{5ACAA404-8D04-3094-6F0F-93E7845F032A}"/>
              </a:ext>
            </a:extLst>
          </p:cNvPr>
          <p:cNvSpPr txBox="1"/>
          <p:nvPr/>
        </p:nvSpPr>
        <p:spPr>
          <a:xfrm>
            <a:off x="127538" y="2202176"/>
            <a:ext cx="828000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703356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83% in 2024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766E0E-681F-C089-A8A9-AE4D96E9CEEF}"/>
              </a:ext>
            </a:extLst>
          </p:cNvPr>
          <p:cNvCxnSpPr>
            <a:cxnSpLocks/>
          </p:cNvCxnSpPr>
          <p:nvPr/>
        </p:nvCxnSpPr>
        <p:spPr>
          <a:xfrm>
            <a:off x="127538" y="2170572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D7ADB94-F6ED-997A-FDE3-B368E34C80E4}"/>
              </a:ext>
            </a:extLst>
          </p:cNvPr>
          <p:cNvCxnSpPr>
            <a:cxnSpLocks/>
          </p:cNvCxnSpPr>
          <p:nvPr/>
        </p:nvCxnSpPr>
        <p:spPr>
          <a:xfrm>
            <a:off x="127538" y="2372279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0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9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1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9" grpId="2"/>
          <p:bldP spid="9" grpId="3"/>
          <p:bldP spid="9" grpId="4"/>
          <p:bldP spid="10" grpId="0"/>
          <p:bldP spid="10" grpId="1"/>
          <p:bldP spid="10" grpId="2"/>
          <p:bldP spid="10" grpId="3"/>
          <p:bldP spid="10" grpId="4"/>
          <p:bldP spid="2" grpId="0" animBg="1"/>
          <p:bldP spid="2" grpId="1" animBg="1"/>
          <p:bldP spid="3" grpId="0"/>
          <p:bldP spid="3" grpId="1"/>
          <p:bldP spid="3" grpId="2"/>
          <p:bldP spid="3" grpId="3"/>
          <p:bldP spid="3" grpId="4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9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250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2" presetClass="exit" presetSubtype="8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7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5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250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9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250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1" dur="2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9" grpId="2"/>
          <p:bldP spid="9" grpId="3"/>
          <p:bldP spid="9" grpId="4"/>
          <p:bldP spid="10" grpId="0"/>
          <p:bldP spid="10" grpId="1"/>
          <p:bldP spid="10" grpId="2"/>
          <p:bldP spid="10" grpId="3"/>
          <p:bldP spid="10" grpId="4"/>
          <p:bldP spid="2" grpId="0" animBg="1"/>
          <p:bldP spid="2" grpId="1" animBg="1"/>
          <p:bldP spid="3" grpId="0"/>
          <p:bldP spid="3" grpId="1"/>
          <p:bldP spid="3" grpId="2"/>
          <p:bldP spid="3" grpId="3"/>
          <p:bldP spid="3" grpId="4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PPS Logo" descr="GP Patient Survey logo">
            <a:extLst>
              <a:ext uri="{FF2B5EF4-FFF2-40B4-BE49-F238E27FC236}">
                <a16:creationId xmlns:a16="http://schemas.microsoft.com/office/drawing/2014/main" id="{35A4ED94-1DFE-AD57-3034-0CC2B544D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6" name="Ipsos Logo">
            <a:extLst>
              <a:ext uri="{FF2B5EF4-FFF2-40B4-BE49-F238E27FC236}">
                <a16:creationId xmlns:a16="http://schemas.microsoft.com/office/drawing/2014/main" id="{22E07237-531C-FAD6-C4B1-FB0DF957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37" name="Footer">
            <a:extLst>
              <a:ext uri="{FF2B5EF4-FFF2-40B4-BE49-F238E27FC236}">
                <a16:creationId xmlns:a16="http://schemas.microsoft.com/office/drawing/2014/main" id="{F5F6AFC0-74FB-6D9D-596D-CEA2A5E7508D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38" name="Line (Top Right)">
            <a:extLst>
              <a:ext uri="{FF2B5EF4-FFF2-40B4-BE49-F238E27FC236}">
                <a16:creationId xmlns:a16="http://schemas.microsoft.com/office/drawing/2014/main" id="{0885EF76-BC8F-CBBB-13A4-FBFC8F6472A5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e (Bottom Left)">
            <a:extLst>
              <a:ext uri="{FF2B5EF4-FFF2-40B4-BE49-F238E27FC236}">
                <a16:creationId xmlns:a16="http://schemas.microsoft.com/office/drawing/2014/main" id="{C65AE354-8762-D44E-80B3-22F37AB34460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716543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Subtitle">
            <a:extLst>
              <a:ext uri="{FF2B5EF4-FFF2-40B4-BE49-F238E27FC236}">
                <a16:creationId xmlns:a16="http://schemas.microsoft.com/office/drawing/2014/main" id="{2AF7F726-B0F0-7CA0-6C52-E9D10DFEA48F}"/>
              </a:ext>
            </a:extLst>
          </p:cNvPr>
          <p:cNvSpPr txBox="1"/>
          <p:nvPr/>
        </p:nvSpPr>
        <p:spPr>
          <a:xfrm>
            <a:off x="127539" y="407243"/>
            <a:ext cx="2580296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en-GB" sz="1200" dirty="0">
                <a:solidFill>
                  <a:prstClr val="white"/>
                </a:solidFill>
              </a:rPr>
              <a:t>How patients last contacted their GP practice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" name="Divider Line Horizontal 01">
            <a:extLst>
              <a:ext uri="{FF2B5EF4-FFF2-40B4-BE49-F238E27FC236}">
                <a16:creationId xmlns:a16="http://schemas.microsoft.com/office/drawing/2014/main" id="{25A00FD7-ADBC-AABF-7BF5-9925A886FA3F}"/>
              </a:ext>
            </a:extLst>
          </p:cNvPr>
          <p:cNvCxnSpPr>
            <a:cxnSpLocks/>
          </p:cNvCxnSpPr>
          <p:nvPr/>
        </p:nvCxnSpPr>
        <p:spPr>
          <a:xfrm>
            <a:off x="807946" y="883024"/>
            <a:ext cx="0" cy="1546698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ivider Line Horizontal 02">
            <a:extLst>
              <a:ext uri="{FF2B5EF4-FFF2-40B4-BE49-F238E27FC236}">
                <a16:creationId xmlns:a16="http://schemas.microsoft.com/office/drawing/2014/main" id="{3BA97D19-A828-943A-0C22-A2033F5E6160}"/>
              </a:ext>
            </a:extLst>
          </p:cNvPr>
          <p:cNvCxnSpPr>
            <a:cxnSpLocks/>
          </p:cNvCxnSpPr>
          <p:nvPr/>
        </p:nvCxnSpPr>
        <p:spPr>
          <a:xfrm>
            <a:off x="1495425" y="883023"/>
            <a:ext cx="0" cy="1548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ivider Line Horizontal 03">
            <a:extLst>
              <a:ext uri="{FF2B5EF4-FFF2-40B4-BE49-F238E27FC236}">
                <a16:creationId xmlns:a16="http://schemas.microsoft.com/office/drawing/2014/main" id="{7DF77157-07D8-16F8-39E3-62A1D93607AD}"/>
              </a:ext>
            </a:extLst>
          </p:cNvPr>
          <p:cNvCxnSpPr>
            <a:cxnSpLocks/>
          </p:cNvCxnSpPr>
          <p:nvPr/>
        </p:nvCxnSpPr>
        <p:spPr>
          <a:xfrm>
            <a:off x="2182510" y="883023"/>
            <a:ext cx="0" cy="1548000"/>
          </a:xfrm>
          <a:prstGeom prst="line">
            <a:avLst/>
          </a:prstGeom>
          <a:ln w="6350" cap="rnd">
            <a:solidFill>
              <a:schemeClr val="bg1">
                <a:alpha val="2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CON: Phone">
            <a:extLst>
              <a:ext uri="{FF2B5EF4-FFF2-40B4-BE49-F238E27FC236}">
                <a16:creationId xmlns:a16="http://schemas.microsoft.com/office/drawing/2014/main" id="{74A3AD98-7B73-AE14-3E97-AC488423E9E1}"/>
              </a:ext>
            </a:extLst>
          </p:cNvPr>
          <p:cNvSpPr>
            <a:spLocks noChangeAspect="1"/>
          </p:cNvSpPr>
          <p:nvPr/>
        </p:nvSpPr>
        <p:spPr>
          <a:xfrm>
            <a:off x="374875" y="2205294"/>
            <a:ext cx="182623" cy="180000"/>
          </a:xfrm>
          <a:custGeom>
            <a:avLst/>
            <a:gdLst>
              <a:gd name="connsiteX0" fmla="*/ 133207 w 219148"/>
              <a:gd name="connsiteY0" fmla="*/ 145048 h 216000"/>
              <a:gd name="connsiteX1" fmla="*/ 147118 w 219148"/>
              <a:gd name="connsiteY1" fmla="*/ 145048 h 216000"/>
              <a:gd name="connsiteX2" fmla="*/ 178370 w 219148"/>
              <a:gd name="connsiteY2" fmla="*/ 176399 h 216000"/>
              <a:gd name="connsiteX3" fmla="*/ 178370 w 219148"/>
              <a:gd name="connsiteY3" fmla="*/ 176564 h 216000"/>
              <a:gd name="connsiteX4" fmla="*/ 178370 w 219148"/>
              <a:gd name="connsiteY4" fmla="*/ 190475 h 216000"/>
              <a:gd name="connsiteX5" fmla="*/ 174875 w 219148"/>
              <a:gd name="connsiteY5" fmla="*/ 193772 h 216000"/>
              <a:gd name="connsiteX6" fmla="*/ 129910 w 219148"/>
              <a:gd name="connsiteY6" fmla="*/ 148609 h 216000"/>
              <a:gd name="connsiteX7" fmla="*/ 107064 w 219148"/>
              <a:gd name="connsiteY7" fmla="*/ 62899 h 216000"/>
              <a:gd name="connsiteX8" fmla="*/ 153678 w 219148"/>
              <a:gd name="connsiteY8" fmla="*/ 115381 h 216000"/>
              <a:gd name="connsiteX9" fmla="*/ 140492 w 219148"/>
              <a:gd name="connsiteY9" fmla="*/ 115381 h 216000"/>
              <a:gd name="connsiteX10" fmla="*/ 107064 w 219148"/>
              <a:gd name="connsiteY10" fmla="*/ 76349 h 216000"/>
              <a:gd name="connsiteX11" fmla="*/ 15187 w 219148"/>
              <a:gd name="connsiteY11" fmla="*/ 47997 h 216000"/>
              <a:gd name="connsiteX12" fmla="*/ 60120 w 219148"/>
              <a:gd name="connsiteY12" fmla="*/ 92897 h 216000"/>
              <a:gd name="connsiteX13" fmla="*/ 53131 w 219148"/>
              <a:gd name="connsiteY13" fmla="*/ 99688 h 216000"/>
              <a:gd name="connsiteX14" fmla="*/ 53131 w 219148"/>
              <a:gd name="connsiteY14" fmla="*/ 106676 h 216000"/>
              <a:gd name="connsiteX15" fmla="*/ 109173 w 219148"/>
              <a:gd name="connsiteY15" fmla="*/ 162718 h 216000"/>
              <a:gd name="connsiteX16" fmla="*/ 109230 w 219148"/>
              <a:gd name="connsiteY16" fmla="*/ 162774 h 216000"/>
              <a:gd name="connsiteX17" fmla="*/ 116129 w 219148"/>
              <a:gd name="connsiteY17" fmla="*/ 162718 h 216000"/>
              <a:gd name="connsiteX18" fmla="*/ 122921 w 219148"/>
              <a:gd name="connsiteY18" fmla="*/ 155730 h 216000"/>
              <a:gd name="connsiteX19" fmla="*/ 168017 w 219148"/>
              <a:gd name="connsiteY19" fmla="*/ 200662 h 216000"/>
              <a:gd name="connsiteX20" fmla="*/ 161821 w 219148"/>
              <a:gd name="connsiteY20" fmla="*/ 206860 h 216000"/>
              <a:gd name="connsiteX21" fmla="*/ 138743 w 219148"/>
              <a:gd name="connsiteY21" fmla="*/ 215925 h 216000"/>
              <a:gd name="connsiteX22" fmla="*/ 102481 w 219148"/>
              <a:gd name="connsiteY22" fmla="*/ 205376 h 216000"/>
              <a:gd name="connsiteX23" fmla="*/ 88174 w 219148"/>
              <a:gd name="connsiteY23" fmla="*/ 196311 h 216000"/>
              <a:gd name="connsiteX24" fmla="*/ 18945 w 219148"/>
              <a:gd name="connsiteY24" fmla="*/ 124841 h 216000"/>
              <a:gd name="connsiteX25" fmla="*/ 5331 w 219148"/>
              <a:gd name="connsiteY25" fmla="*/ 101138 h 216000"/>
              <a:gd name="connsiteX26" fmla="*/ 56 w 219148"/>
              <a:gd name="connsiteY26" fmla="*/ 71699 h 216000"/>
              <a:gd name="connsiteX27" fmla="*/ 7605 w 219148"/>
              <a:gd name="connsiteY27" fmla="*/ 55480 h 216000"/>
              <a:gd name="connsiteX28" fmla="*/ 15187 w 219148"/>
              <a:gd name="connsiteY28" fmla="*/ 47997 h 216000"/>
              <a:gd name="connsiteX29" fmla="*/ 32494 w 219148"/>
              <a:gd name="connsiteY29" fmla="*/ 34713 h 216000"/>
              <a:gd name="connsiteX30" fmla="*/ 39450 w 219148"/>
              <a:gd name="connsiteY30" fmla="*/ 37614 h 216000"/>
              <a:gd name="connsiteX31" fmla="*/ 70702 w 219148"/>
              <a:gd name="connsiteY31" fmla="*/ 68899 h 216000"/>
              <a:gd name="connsiteX32" fmla="*/ 73570 w 219148"/>
              <a:gd name="connsiteY32" fmla="*/ 75822 h 216000"/>
              <a:gd name="connsiteX33" fmla="*/ 70801 w 219148"/>
              <a:gd name="connsiteY33" fmla="*/ 82679 h 216000"/>
              <a:gd name="connsiteX34" fmla="*/ 67208 w 219148"/>
              <a:gd name="connsiteY34" fmla="*/ 86107 h 216000"/>
              <a:gd name="connsiteX35" fmla="*/ 22110 w 219148"/>
              <a:gd name="connsiteY35" fmla="*/ 41108 h 216000"/>
              <a:gd name="connsiteX36" fmla="*/ 25571 w 219148"/>
              <a:gd name="connsiteY36" fmla="*/ 37614 h 216000"/>
              <a:gd name="connsiteX37" fmla="*/ 32494 w 219148"/>
              <a:gd name="connsiteY37" fmla="*/ 34713 h 216000"/>
              <a:gd name="connsiteX38" fmla="*/ 107064 w 219148"/>
              <a:gd name="connsiteY38" fmla="*/ 30657 h 216000"/>
              <a:gd name="connsiteX39" fmla="*/ 185193 w 219148"/>
              <a:gd name="connsiteY39" fmla="*/ 108786 h 216000"/>
              <a:gd name="connsiteX40" fmla="*/ 184896 w 219148"/>
              <a:gd name="connsiteY40" fmla="*/ 115379 h 216000"/>
              <a:gd name="connsiteX41" fmla="*/ 171710 w 219148"/>
              <a:gd name="connsiteY41" fmla="*/ 115379 h 216000"/>
              <a:gd name="connsiteX42" fmla="*/ 172040 w 219148"/>
              <a:gd name="connsiteY42" fmla="*/ 108786 h 216000"/>
              <a:gd name="connsiteX43" fmla="*/ 107064 w 219148"/>
              <a:gd name="connsiteY43" fmla="*/ 43843 h 216000"/>
              <a:gd name="connsiteX44" fmla="*/ 107064 w 219148"/>
              <a:gd name="connsiteY44" fmla="*/ 0 h 216000"/>
              <a:gd name="connsiteX45" fmla="*/ 110361 w 219148"/>
              <a:gd name="connsiteY45" fmla="*/ 0 h 216000"/>
              <a:gd name="connsiteX46" fmla="*/ 219148 w 219148"/>
              <a:gd name="connsiteY46" fmla="*/ 108788 h 216000"/>
              <a:gd name="connsiteX47" fmla="*/ 218917 w 219148"/>
              <a:gd name="connsiteY47" fmla="*/ 115381 h 216000"/>
              <a:gd name="connsiteX48" fmla="*/ 205731 w 219148"/>
              <a:gd name="connsiteY48" fmla="*/ 115381 h 216000"/>
              <a:gd name="connsiteX49" fmla="*/ 205995 w 219148"/>
              <a:gd name="connsiteY49" fmla="*/ 108788 h 216000"/>
              <a:gd name="connsiteX50" fmla="*/ 110394 w 219148"/>
              <a:gd name="connsiteY50" fmla="*/ 13186 h 216000"/>
              <a:gd name="connsiteX51" fmla="*/ 110361 w 219148"/>
              <a:gd name="connsiteY51" fmla="*/ 13186 h 216000"/>
              <a:gd name="connsiteX52" fmla="*/ 107064 w 219148"/>
              <a:gd name="connsiteY52" fmla="*/ 13186 h 2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9148" h="216000">
                <a:moveTo>
                  <a:pt x="133207" y="145048"/>
                </a:moveTo>
                <a:cubicBezTo>
                  <a:pt x="137060" y="141236"/>
                  <a:pt x="143264" y="141236"/>
                  <a:pt x="147118" y="145048"/>
                </a:cubicBezTo>
                <a:lnTo>
                  <a:pt x="178370" y="176399"/>
                </a:lnTo>
                <a:lnTo>
                  <a:pt x="178370" y="176564"/>
                </a:lnTo>
                <a:cubicBezTo>
                  <a:pt x="182183" y="180417"/>
                  <a:pt x="182183" y="186623"/>
                  <a:pt x="178370" y="190475"/>
                </a:cubicBezTo>
                <a:lnTo>
                  <a:pt x="174875" y="193772"/>
                </a:lnTo>
                <a:lnTo>
                  <a:pt x="129910" y="148609"/>
                </a:lnTo>
                <a:close/>
                <a:moveTo>
                  <a:pt x="107064" y="62899"/>
                </a:moveTo>
                <a:cubicBezTo>
                  <a:pt x="132864" y="67516"/>
                  <a:pt x="152138" y="89216"/>
                  <a:pt x="153678" y="115381"/>
                </a:cubicBezTo>
                <a:lnTo>
                  <a:pt x="140492" y="115381"/>
                </a:lnTo>
                <a:cubicBezTo>
                  <a:pt x="139062" y="96470"/>
                  <a:pt x="125531" y="80670"/>
                  <a:pt x="107064" y="76349"/>
                </a:cubicBezTo>
                <a:close/>
                <a:moveTo>
                  <a:pt x="15187" y="47997"/>
                </a:moveTo>
                <a:lnTo>
                  <a:pt x="60120" y="92897"/>
                </a:lnTo>
                <a:lnTo>
                  <a:pt x="53131" y="99688"/>
                </a:lnTo>
                <a:cubicBezTo>
                  <a:pt x="51204" y="101618"/>
                  <a:pt x="51204" y="104746"/>
                  <a:pt x="53131" y="106676"/>
                </a:cubicBezTo>
                <a:lnTo>
                  <a:pt x="109173" y="162718"/>
                </a:lnTo>
                <a:cubicBezTo>
                  <a:pt x="109192" y="162737"/>
                  <a:pt x="109210" y="162756"/>
                  <a:pt x="109230" y="162774"/>
                </a:cubicBezTo>
                <a:cubicBezTo>
                  <a:pt x="111151" y="164664"/>
                  <a:pt x="114240" y="164639"/>
                  <a:pt x="116129" y="162718"/>
                </a:cubicBezTo>
                <a:lnTo>
                  <a:pt x="122921" y="155730"/>
                </a:lnTo>
                <a:lnTo>
                  <a:pt x="168017" y="200662"/>
                </a:lnTo>
                <a:lnTo>
                  <a:pt x="161821" y="206860"/>
                </a:lnTo>
                <a:cubicBezTo>
                  <a:pt x="155899" y="213222"/>
                  <a:pt x="147412" y="216556"/>
                  <a:pt x="138743" y="215925"/>
                </a:cubicBezTo>
                <a:cubicBezTo>
                  <a:pt x="126070" y="214880"/>
                  <a:pt x="113738" y="211292"/>
                  <a:pt x="102481" y="205376"/>
                </a:cubicBezTo>
                <a:cubicBezTo>
                  <a:pt x="97501" y="202702"/>
                  <a:pt x="92720" y="199672"/>
                  <a:pt x="88174" y="196311"/>
                </a:cubicBezTo>
                <a:cubicBezTo>
                  <a:pt x="60952" y="176886"/>
                  <a:pt x="37493" y="152668"/>
                  <a:pt x="18945" y="124841"/>
                </a:cubicBezTo>
                <a:cubicBezTo>
                  <a:pt x="13613" y="117423"/>
                  <a:pt x="9051" y="109482"/>
                  <a:pt x="5331" y="101138"/>
                </a:cubicBezTo>
                <a:cubicBezTo>
                  <a:pt x="1449" y="91827"/>
                  <a:pt x="-352" y="81779"/>
                  <a:pt x="56" y="71699"/>
                </a:cubicBezTo>
                <a:cubicBezTo>
                  <a:pt x="378" y="65519"/>
                  <a:pt x="3084" y="59705"/>
                  <a:pt x="7605" y="55480"/>
                </a:cubicBezTo>
                <a:cubicBezTo>
                  <a:pt x="9451" y="53733"/>
                  <a:pt x="12286" y="50898"/>
                  <a:pt x="15187" y="47997"/>
                </a:cubicBezTo>
                <a:close/>
                <a:moveTo>
                  <a:pt x="32494" y="34713"/>
                </a:moveTo>
                <a:cubicBezTo>
                  <a:pt x="35105" y="34724"/>
                  <a:pt x="37605" y="35767"/>
                  <a:pt x="39450" y="37614"/>
                </a:cubicBezTo>
                <a:lnTo>
                  <a:pt x="70702" y="68899"/>
                </a:lnTo>
                <a:cubicBezTo>
                  <a:pt x="72547" y="70728"/>
                  <a:pt x="73581" y="73223"/>
                  <a:pt x="73570" y="75822"/>
                </a:cubicBezTo>
                <a:cubicBezTo>
                  <a:pt x="73569" y="78380"/>
                  <a:pt x="72576" y="80837"/>
                  <a:pt x="70801" y="82679"/>
                </a:cubicBezTo>
                <a:lnTo>
                  <a:pt x="67208" y="86107"/>
                </a:lnTo>
                <a:lnTo>
                  <a:pt x="22110" y="41108"/>
                </a:lnTo>
                <a:lnTo>
                  <a:pt x="25571" y="37614"/>
                </a:lnTo>
                <a:cubicBezTo>
                  <a:pt x="27409" y="35775"/>
                  <a:pt x="29896" y="34733"/>
                  <a:pt x="32494" y="34713"/>
                </a:cubicBezTo>
                <a:close/>
                <a:moveTo>
                  <a:pt x="107064" y="30657"/>
                </a:moveTo>
                <a:cubicBezTo>
                  <a:pt x="150199" y="30693"/>
                  <a:pt x="185157" y="65651"/>
                  <a:pt x="185193" y="108786"/>
                </a:cubicBezTo>
                <a:cubicBezTo>
                  <a:pt x="185193" y="110995"/>
                  <a:pt x="185193" y="113203"/>
                  <a:pt x="184896" y="115379"/>
                </a:cubicBezTo>
                <a:lnTo>
                  <a:pt x="171710" y="115379"/>
                </a:lnTo>
                <a:cubicBezTo>
                  <a:pt x="171936" y="113189"/>
                  <a:pt x="172046" y="110988"/>
                  <a:pt x="172040" y="108786"/>
                </a:cubicBezTo>
                <a:cubicBezTo>
                  <a:pt x="171985" y="72929"/>
                  <a:pt x="142921" y="43880"/>
                  <a:pt x="107064" y="43843"/>
                </a:cubicBezTo>
                <a:close/>
                <a:moveTo>
                  <a:pt x="107064" y="0"/>
                </a:moveTo>
                <a:lnTo>
                  <a:pt x="110361" y="0"/>
                </a:lnTo>
                <a:cubicBezTo>
                  <a:pt x="170442" y="0"/>
                  <a:pt x="219148" y="48706"/>
                  <a:pt x="219148" y="108788"/>
                </a:cubicBezTo>
                <a:cubicBezTo>
                  <a:pt x="219148" y="110997"/>
                  <a:pt x="219148" y="113205"/>
                  <a:pt x="218917" y="115381"/>
                </a:cubicBezTo>
                <a:lnTo>
                  <a:pt x="205731" y="115381"/>
                </a:lnTo>
                <a:cubicBezTo>
                  <a:pt x="205731" y="113205"/>
                  <a:pt x="205995" y="110997"/>
                  <a:pt x="205995" y="108788"/>
                </a:cubicBezTo>
                <a:cubicBezTo>
                  <a:pt x="205995" y="55988"/>
                  <a:pt x="163193" y="13186"/>
                  <a:pt x="110394" y="13186"/>
                </a:cubicBezTo>
                <a:cubicBezTo>
                  <a:pt x="110383" y="13186"/>
                  <a:pt x="110372" y="13186"/>
                  <a:pt x="110361" y="13186"/>
                </a:cubicBezTo>
                <a:cubicBezTo>
                  <a:pt x="109240" y="13186"/>
                  <a:pt x="108152" y="13186"/>
                  <a:pt x="107064" y="13186"/>
                </a:cubicBezTo>
                <a:close/>
              </a:path>
            </a:pathLst>
          </a:custGeom>
          <a:solidFill>
            <a:srgbClr val="99C7EB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2" name="Phone: Title">
            <a:extLst>
              <a:ext uri="{FF2B5EF4-FFF2-40B4-BE49-F238E27FC236}">
                <a16:creationId xmlns:a16="http://schemas.microsoft.com/office/drawing/2014/main" id="{A1BFAC44-7BE8-0FBE-1278-E3B383B580A8}"/>
              </a:ext>
            </a:extLst>
          </p:cNvPr>
          <p:cNvSpPr txBox="1"/>
          <p:nvPr/>
        </p:nvSpPr>
        <p:spPr>
          <a:xfrm>
            <a:off x="319120" y="1989714"/>
            <a:ext cx="299762" cy="197609"/>
          </a:xfrm>
          <a:prstGeom prst="rect">
            <a:avLst/>
          </a:prstGeom>
          <a:noFill/>
        </p:spPr>
        <p:txBody>
          <a:bodyPr wrap="none" lIns="0" tIns="36000" rIns="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800" dirty="0">
                <a:solidFill>
                  <a:schemeClr val="bg1"/>
                </a:solidFill>
              </a:rPr>
              <a:t>Phone</a:t>
            </a:r>
          </a:p>
        </p:txBody>
      </p:sp>
      <p:sp>
        <p:nvSpPr>
          <p:cNvPr id="26" name="Phone: Column">
            <a:extLst>
              <a:ext uri="{FF2B5EF4-FFF2-40B4-BE49-F238E27FC236}">
                <a16:creationId xmlns:a16="http://schemas.microsoft.com/office/drawing/2014/main" id="{C2C33FC1-4DE8-1E7A-D78B-08C3D1FFE03E}"/>
              </a:ext>
            </a:extLst>
          </p:cNvPr>
          <p:cNvSpPr/>
          <p:nvPr/>
        </p:nvSpPr>
        <p:spPr>
          <a:xfrm>
            <a:off x="220297" y="1084442"/>
            <a:ext cx="234000" cy="9025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34" name="Phone: Label">
            <a:extLst>
              <a:ext uri="{FF2B5EF4-FFF2-40B4-BE49-F238E27FC236}">
                <a16:creationId xmlns:a16="http://schemas.microsoft.com/office/drawing/2014/main" id="{7497157C-ED64-F7B9-9EB4-D7D28D8F1E67}"/>
              </a:ext>
            </a:extLst>
          </p:cNvPr>
          <p:cNvSpPr txBox="1"/>
          <p:nvPr/>
        </p:nvSpPr>
        <p:spPr>
          <a:xfrm>
            <a:off x="259551" y="908392"/>
            <a:ext cx="155492" cy="166383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600" dirty="0">
                <a:solidFill>
                  <a:schemeClr val="bg1"/>
                </a:solidFill>
              </a:rPr>
              <a:t>68%</a:t>
            </a:r>
          </a:p>
        </p:txBody>
      </p:sp>
      <p:sp>
        <p:nvSpPr>
          <p:cNvPr id="9" name="ICON: Website">
            <a:extLst>
              <a:ext uri="{FF2B5EF4-FFF2-40B4-BE49-F238E27FC236}">
                <a16:creationId xmlns:a16="http://schemas.microsoft.com/office/drawing/2014/main" id="{92FB7E18-9596-0AAF-621C-CB75A531F917}"/>
              </a:ext>
            </a:extLst>
          </p:cNvPr>
          <p:cNvSpPr>
            <a:spLocks noChangeAspect="1"/>
          </p:cNvSpPr>
          <p:nvPr/>
        </p:nvSpPr>
        <p:spPr>
          <a:xfrm>
            <a:off x="1030390" y="2203857"/>
            <a:ext cx="250948" cy="180000"/>
          </a:xfrm>
          <a:custGeom>
            <a:avLst/>
            <a:gdLst>
              <a:gd name="connsiteX0" fmla="*/ 28598 w 1432180"/>
              <a:gd name="connsiteY0" fmla="*/ 907919 h 1027277"/>
              <a:gd name="connsiteX1" fmla="*/ 28598 w 1432180"/>
              <a:gd name="connsiteY1" fmla="*/ 941950 h 1027277"/>
              <a:gd name="connsiteX2" fmla="*/ 71086 w 1432180"/>
              <a:gd name="connsiteY2" fmla="*/ 998625 h 1027277"/>
              <a:gd name="connsiteX3" fmla="*/ 1360985 w 1432180"/>
              <a:gd name="connsiteY3" fmla="*/ 998625 h 1027277"/>
              <a:gd name="connsiteX4" fmla="*/ 1403474 w 1432180"/>
              <a:gd name="connsiteY4" fmla="*/ 941950 h 1027277"/>
              <a:gd name="connsiteX5" fmla="*/ 1403474 w 1432180"/>
              <a:gd name="connsiteY5" fmla="*/ 907919 h 1027277"/>
              <a:gd name="connsiteX6" fmla="*/ 702317 w 1432180"/>
              <a:gd name="connsiteY6" fmla="*/ 350124 h 1027277"/>
              <a:gd name="connsiteX7" fmla="*/ 350720 w 1432180"/>
              <a:gd name="connsiteY7" fmla="*/ 458401 h 1027277"/>
              <a:gd name="connsiteX8" fmla="*/ 414329 w 1432180"/>
              <a:gd name="connsiteY8" fmla="*/ 522009 h 1027277"/>
              <a:gd name="connsiteX9" fmla="*/ 300915 w 1432180"/>
              <a:gd name="connsiteY9" fmla="*/ 635423 h 1027277"/>
              <a:gd name="connsiteX10" fmla="*/ 417018 w 1432180"/>
              <a:gd name="connsiteY10" fmla="*/ 751526 h 1027277"/>
              <a:gd name="connsiteX11" fmla="*/ 530431 w 1432180"/>
              <a:gd name="connsiteY11" fmla="*/ 638112 h 1027277"/>
              <a:gd name="connsiteX12" fmla="*/ 594040 w 1432180"/>
              <a:gd name="connsiteY12" fmla="*/ 701721 h 1027277"/>
              <a:gd name="connsiteX13" fmla="*/ 238447 w 1432180"/>
              <a:gd name="connsiteY13" fmla="*/ 158988 h 1027277"/>
              <a:gd name="connsiteX14" fmla="*/ 215288 w 1432180"/>
              <a:gd name="connsiteY14" fmla="*/ 182147 h 1027277"/>
              <a:gd name="connsiteX15" fmla="*/ 215288 w 1432180"/>
              <a:gd name="connsiteY15" fmla="*/ 274782 h 1027277"/>
              <a:gd name="connsiteX16" fmla="*/ 238447 w 1432180"/>
              <a:gd name="connsiteY16" fmla="*/ 297941 h 1027277"/>
              <a:gd name="connsiteX17" fmla="*/ 1193732 w 1432180"/>
              <a:gd name="connsiteY17" fmla="*/ 297941 h 1027277"/>
              <a:gd name="connsiteX18" fmla="*/ 1216891 w 1432180"/>
              <a:gd name="connsiteY18" fmla="*/ 274782 h 1027277"/>
              <a:gd name="connsiteX19" fmla="*/ 1216891 w 1432180"/>
              <a:gd name="connsiteY19" fmla="*/ 182147 h 1027277"/>
              <a:gd name="connsiteX20" fmla="*/ 1193732 w 1432180"/>
              <a:gd name="connsiteY20" fmla="*/ 158988 h 1027277"/>
              <a:gd name="connsiteX21" fmla="*/ 163552 w 1432180"/>
              <a:gd name="connsiteY21" fmla="*/ 84279 h 1027277"/>
              <a:gd name="connsiteX22" fmla="*/ 1268613 w 1432180"/>
              <a:gd name="connsiteY22" fmla="*/ 84279 h 1027277"/>
              <a:gd name="connsiteX23" fmla="*/ 1280074 w 1432180"/>
              <a:gd name="connsiteY23" fmla="*/ 95740 h 1027277"/>
              <a:gd name="connsiteX24" fmla="*/ 1280074 w 1432180"/>
              <a:gd name="connsiteY24" fmla="*/ 812249 h 1027277"/>
              <a:gd name="connsiteX25" fmla="*/ 1268613 w 1432180"/>
              <a:gd name="connsiteY25" fmla="*/ 823708 h 1027277"/>
              <a:gd name="connsiteX26" fmla="*/ 163500 w 1432180"/>
              <a:gd name="connsiteY26" fmla="*/ 823638 h 1027277"/>
              <a:gd name="connsiteX27" fmla="*/ 152039 w 1432180"/>
              <a:gd name="connsiteY27" fmla="*/ 812179 h 1027277"/>
              <a:gd name="connsiteX28" fmla="*/ 152093 w 1432180"/>
              <a:gd name="connsiteY28" fmla="*/ 812177 h 1027277"/>
              <a:gd name="connsiteX29" fmla="*/ 152093 w 1432180"/>
              <a:gd name="connsiteY29" fmla="*/ 95740 h 1027277"/>
              <a:gd name="connsiteX30" fmla="*/ 163552 w 1432180"/>
              <a:gd name="connsiteY30" fmla="*/ 84279 h 1027277"/>
              <a:gd name="connsiteX31" fmla="*/ 156834 w 1432180"/>
              <a:gd name="connsiteY31" fmla="*/ 28652 h 1027277"/>
              <a:gd name="connsiteX32" fmla="*/ 156764 w 1432180"/>
              <a:gd name="connsiteY32" fmla="*/ 28723 h 1027277"/>
              <a:gd name="connsiteX33" fmla="*/ 108406 w 1432180"/>
              <a:gd name="connsiteY33" fmla="*/ 77082 h 1027277"/>
              <a:gd name="connsiteX34" fmla="*/ 108406 w 1432180"/>
              <a:gd name="connsiteY34" fmla="*/ 879265 h 1027277"/>
              <a:gd name="connsiteX35" fmla="*/ 1323669 w 1432180"/>
              <a:gd name="connsiteY35" fmla="*/ 879265 h 1027277"/>
              <a:gd name="connsiteX36" fmla="*/ 1323669 w 1432180"/>
              <a:gd name="connsiteY36" fmla="*/ 77010 h 1027277"/>
              <a:gd name="connsiteX37" fmla="*/ 1275310 w 1432180"/>
              <a:gd name="connsiteY37" fmla="*/ 28652 h 1027277"/>
              <a:gd name="connsiteX38" fmla="*/ 156817 w 1432180"/>
              <a:gd name="connsiteY38" fmla="*/ 0 h 1027277"/>
              <a:gd name="connsiteX39" fmla="*/ 1275294 w 1432180"/>
              <a:gd name="connsiteY39" fmla="*/ 70 h 1027277"/>
              <a:gd name="connsiteX40" fmla="*/ 1352304 w 1432180"/>
              <a:gd name="connsiteY40" fmla="*/ 77080 h 1027277"/>
              <a:gd name="connsiteX41" fmla="*/ 1352304 w 1432180"/>
              <a:gd name="connsiteY41" fmla="*/ 879336 h 1027277"/>
              <a:gd name="connsiteX42" fmla="*/ 1417786 w 1432180"/>
              <a:gd name="connsiteY42" fmla="*/ 879336 h 1027277"/>
              <a:gd name="connsiteX43" fmla="*/ 1417853 w 1432180"/>
              <a:gd name="connsiteY43" fmla="*/ 879265 h 1027277"/>
              <a:gd name="connsiteX44" fmla="*/ 1432180 w 1432180"/>
              <a:gd name="connsiteY44" fmla="*/ 893592 h 1027277"/>
              <a:gd name="connsiteX45" fmla="*/ 1432180 w 1432180"/>
              <a:gd name="connsiteY45" fmla="*/ 941950 h 1027277"/>
              <a:gd name="connsiteX46" fmla="*/ 1361039 w 1432180"/>
              <a:gd name="connsiteY46" fmla="*/ 1027277 h 1027277"/>
              <a:gd name="connsiteX47" fmla="*/ 71141 w 1432180"/>
              <a:gd name="connsiteY47" fmla="*/ 1027277 h 1027277"/>
              <a:gd name="connsiteX48" fmla="*/ 0 w 1432180"/>
              <a:gd name="connsiteY48" fmla="*/ 941950 h 1027277"/>
              <a:gd name="connsiteX49" fmla="*/ 0 w 1432180"/>
              <a:gd name="connsiteY49" fmla="*/ 893592 h 1027277"/>
              <a:gd name="connsiteX50" fmla="*/ 14325 w 1432180"/>
              <a:gd name="connsiteY50" fmla="*/ 879265 h 1027277"/>
              <a:gd name="connsiteX51" fmla="*/ 79807 w 1432180"/>
              <a:gd name="connsiteY51" fmla="*/ 879265 h 1027277"/>
              <a:gd name="connsiteX52" fmla="*/ 79807 w 1432180"/>
              <a:gd name="connsiteY52" fmla="*/ 77010 h 1027277"/>
              <a:gd name="connsiteX53" fmla="*/ 156817 w 1432180"/>
              <a:gd name="connsiteY53" fmla="*/ 0 h 1027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32180" h="1027277">
                <a:moveTo>
                  <a:pt x="28598" y="907919"/>
                </a:moveTo>
                <a:lnTo>
                  <a:pt x="28598" y="941950"/>
                </a:lnTo>
                <a:cubicBezTo>
                  <a:pt x="28598" y="972700"/>
                  <a:pt x="48026" y="998625"/>
                  <a:pt x="71086" y="998625"/>
                </a:cubicBezTo>
                <a:lnTo>
                  <a:pt x="1360985" y="998625"/>
                </a:lnTo>
                <a:cubicBezTo>
                  <a:pt x="1383976" y="998625"/>
                  <a:pt x="1403474" y="972700"/>
                  <a:pt x="1403474" y="941950"/>
                </a:cubicBezTo>
                <a:lnTo>
                  <a:pt x="1403474" y="907919"/>
                </a:lnTo>
                <a:close/>
                <a:moveTo>
                  <a:pt x="702317" y="350124"/>
                </a:moveTo>
                <a:lnTo>
                  <a:pt x="350720" y="458401"/>
                </a:lnTo>
                <a:lnTo>
                  <a:pt x="414329" y="522009"/>
                </a:lnTo>
                <a:lnTo>
                  <a:pt x="300915" y="635423"/>
                </a:lnTo>
                <a:lnTo>
                  <a:pt x="417018" y="751526"/>
                </a:lnTo>
                <a:lnTo>
                  <a:pt x="530431" y="638112"/>
                </a:lnTo>
                <a:lnTo>
                  <a:pt x="594040" y="701721"/>
                </a:lnTo>
                <a:close/>
                <a:moveTo>
                  <a:pt x="238447" y="158988"/>
                </a:moveTo>
                <a:cubicBezTo>
                  <a:pt x="225657" y="158988"/>
                  <a:pt x="215288" y="169357"/>
                  <a:pt x="215288" y="182147"/>
                </a:cubicBezTo>
                <a:lnTo>
                  <a:pt x="215288" y="274782"/>
                </a:lnTo>
                <a:cubicBezTo>
                  <a:pt x="215288" y="287572"/>
                  <a:pt x="225657" y="297941"/>
                  <a:pt x="238447" y="297941"/>
                </a:cubicBezTo>
                <a:lnTo>
                  <a:pt x="1193732" y="297941"/>
                </a:lnTo>
                <a:cubicBezTo>
                  <a:pt x="1206522" y="297941"/>
                  <a:pt x="1216891" y="287572"/>
                  <a:pt x="1216891" y="274782"/>
                </a:cubicBezTo>
                <a:lnTo>
                  <a:pt x="1216891" y="182147"/>
                </a:lnTo>
                <a:cubicBezTo>
                  <a:pt x="1216891" y="169357"/>
                  <a:pt x="1206522" y="158988"/>
                  <a:pt x="1193732" y="158988"/>
                </a:cubicBezTo>
                <a:close/>
                <a:moveTo>
                  <a:pt x="163552" y="84279"/>
                </a:moveTo>
                <a:lnTo>
                  <a:pt x="1268613" y="84279"/>
                </a:lnTo>
                <a:cubicBezTo>
                  <a:pt x="1274972" y="84279"/>
                  <a:pt x="1280074" y="89380"/>
                  <a:pt x="1280074" y="95740"/>
                </a:cubicBezTo>
                <a:lnTo>
                  <a:pt x="1280074" y="812249"/>
                </a:lnTo>
                <a:cubicBezTo>
                  <a:pt x="1280074" y="818608"/>
                  <a:pt x="1274972" y="823708"/>
                  <a:pt x="1268613" y="823708"/>
                </a:cubicBezTo>
                <a:lnTo>
                  <a:pt x="163500" y="823638"/>
                </a:lnTo>
                <a:cubicBezTo>
                  <a:pt x="157142" y="823638"/>
                  <a:pt x="152039" y="818539"/>
                  <a:pt x="152039" y="812179"/>
                </a:cubicBezTo>
                <a:lnTo>
                  <a:pt x="152093" y="812177"/>
                </a:lnTo>
                <a:lnTo>
                  <a:pt x="152093" y="95740"/>
                </a:lnTo>
                <a:cubicBezTo>
                  <a:pt x="152093" y="89380"/>
                  <a:pt x="157194" y="84279"/>
                  <a:pt x="163552" y="84279"/>
                </a:cubicBezTo>
                <a:close/>
                <a:moveTo>
                  <a:pt x="156834" y="28652"/>
                </a:moveTo>
                <a:lnTo>
                  <a:pt x="156764" y="28723"/>
                </a:lnTo>
                <a:cubicBezTo>
                  <a:pt x="130139" y="28723"/>
                  <a:pt x="108406" y="50387"/>
                  <a:pt x="108406" y="77082"/>
                </a:cubicBezTo>
                <a:lnTo>
                  <a:pt x="108406" y="879265"/>
                </a:lnTo>
                <a:lnTo>
                  <a:pt x="1323669" y="879265"/>
                </a:lnTo>
                <a:lnTo>
                  <a:pt x="1323669" y="77010"/>
                </a:lnTo>
                <a:cubicBezTo>
                  <a:pt x="1323669" y="50385"/>
                  <a:pt x="1302005" y="28652"/>
                  <a:pt x="1275310" y="28652"/>
                </a:cubicBezTo>
                <a:close/>
                <a:moveTo>
                  <a:pt x="156817" y="0"/>
                </a:moveTo>
                <a:lnTo>
                  <a:pt x="1275294" y="70"/>
                </a:lnTo>
                <a:cubicBezTo>
                  <a:pt x="1317713" y="70"/>
                  <a:pt x="1352304" y="34593"/>
                  <a:pt x="1352304" y="77080"/>
                </a:cubicBezTo>
                <a:lnTo>
                  <a:pt x="1352304" y="879336"/>
                </a:lnTo>
                <a:lnTo>
                  <a:pt x="1417786" y="879336"/>
                </a:lnTo>
                <a:lnTo>
                  <a:pt x="1417853" y="879265"/>
                </a:lnTo>
                <a:cubicBezTo>
                  <a:pt x="1425749" y="879265"/>
                  <a:pt x="1432180" y="885696"/>
                  <a:pt x="1432180" y="893592"/>
                </a:cubicBezTo>
                <a:lnTo>
                  <a:pt x="1432180" y="941950"/>
                </a:lnTo>
                <a:cubicBezTo>
                  <a:pt x="1432180" y="988980"/>
                  <a:pt x="1400243" y="1027277"/>
                  <a:pt x="1361039" y="1027277"/>
                </a:cubicBezTo>
                <a:lnTo>
                  <a:pt x="71141" y="1027277"/>
                </a:lnTo>
                <a:cubicBezTo>
                  <a:pt x="31937" y="1027277"/>
                  <a:pt x="0" y="988980"/>
                  <a:pt x="0" y="941950"/>
                </a:cubicBezTo>
                <a:lnTo>
                  <a:pt x="0" y="893592"/>
                </a:lnTo>
                <a:cubicBezTo>
                  <a:pt x="0" y="885696"/>
                  <a:pt x="6429" y="879265"/>
                  <a:pt x="14325" y="879265"/>
                </a:cubicBezTo>
                <a:lnTo>
                  <a:pt x="79807" y="879265"/>
                </a:lnTo>
                <a:lnTo>
                  <a:pt x="79807" y="77010"/>
                </a:lnTo>
                <a:cubicBezTo>
                  <a:pt x="79807" y="34593"/>
                  <a:pt x="114328" y="0"/>
                  <a:pt x="156817" y="0"/>
                </a:cubicBezTo>
                <a:close/>
              </a:path>
            </a:pathLst>
          </a:custGeom>
          <a:solidFill>
            <a:srgbClr val="99C7E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0" name="Online: Title">
            <a:extLst>
              <a:ext uri="{FF2B5EF4-FFF2-40B4-BE49-F238E27FC236}">
                <a16:creationId xmlns:a16="http://schemas.microsoft.com/office/drawing/2014/main" id="{46D11564-2A5D-0FC5-12A1-F6A7D1AFA2B1}"/>
              </a:ext>
            </a:extLst>
          </p:cNvPr>
          <p:cNvSpPr txBox="1"/>
          <p:nvPr/>
        </p:nvSpPr>
        <p:spPr>
          <a:xfrm>
            <a:off x="1004204" y="1989714"/>
            <a:ext cx="298160" cy="197609"/>
          </a:xfrm>
          <a:prstGeom prst="rect">
            <a:avLst/>
          </a:prstGeom>
          <a:noFill/>
        </p:spPr>
        <p:txBody>
          <a:bodyPr wrap="none" lIns="0" tIns="36000" rIns="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800" dirty="0">
                <a:solidFill>
                  <a:schemeClr val="bg1"/>
                </a:solidFill>
              </a:rPr>
              <a:t>Online</a:t>
            </a:r>
          </a:p>
        </p:txBody>
      </p:sp>
      <p:sp>
        <p:nvSpPr>
          <p:cNvPr id="39" name="Online: Column">
            <a:extLst>
              <a:ext uri="{FF2B5EF4-FFF2-40B4-BE49-F238E27FC236}">
                <a16:creationId xmlns:a16="http://schemas.microsoft.com/office/drawing/2014/main" id="{16E75960-776C-9D97-B085-BA440C5AAE2F}"/>
              </a:ext>
            </a:extLst>
          </p:cNvPr>
          <p:cNvSpPr/>
          <p:nvPr/>
        </p:nvSpPr>
        <p:spPr>
          <a:xfrm>
            <a:off x="902840" y="1769064"/>
            <a:ext cx="234000" cy="217877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42" name="Online: Label">
            <a:extLst>
              <a:ext uri="{FF2B5EF4-FFF2-40B4-BE49-F238E27FC236}">
                <a16:creationId xmlns:a16="http://schemas.microsoft.com/office/drawing/2014/main" id="{D1E383C4-A792-8F16-0320-5DCA5EC8E4B7}"/>
              </a:ext>
            </a:extLst>
          </p:cNvPr>
          <p:cNvSpPr txBox="1"/>
          <p:nvPr/>
        </p:nvSpPr>
        <p:spPr>
          <a:xfrm>
            <a:off x="942094" y="1596410"/>
            <a:ext cx="155492" cy="166383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600" dirty="0">
                <a:solidFill>
                  <a:schemeClr val="bg1"/>
                </a:solidFill>
              </a:rPr>
              <a:t>17%</a:t>
            </a:r>
          </a:p>
        </p:txBody>
      </p:sp>
      <p:sp>
        <p:nvSpPr>
          <p:cNvPr id="55" name="ICON: In Person">
            <a:extLst>
              <a:ext uri="{FF2B5EF4-FFF2-40B4-BE49-F238E27FC236}">
                <a16:creationId xmlns:a16="http://schemas.microsoft.com/office/drawing/2014/main" id="{6935E7D3-1434-2170-FD8D-EC8C464B9D4C}"/>
              </a:ext>
            </a:extLst>
          </p:cNvPr>
          <p:cNvSpPr>
            <a:spLocks noChangeAspect="1"/>
          </p:cNvSpPr>
          <p:nvPr/>
        </p:nvSpPr>
        <p:spPr>
          <a:xfrm>
            <a:off x="1721735" y="2203857"/>
            <a:ext cx="231663" cy="216000"/>
          </a:xfrm>
          <a:custGeom>
            <a:avLst/>
            <a:gdLst>
              <a:gd name="connsiteX0" fmla="*/ 79487 w 622847"/>
              <a:gd name="connsiteY0" fmla="*/ 342270 h 580732"/>
              <a:gd name="connsiteX1" fmla="*/ 84529 w 622847"/>
              <a:gd name="connsiteY1" fmla="*/ 347312 h 580732"/>
              <a:gd name="connsiteX2" fmla="*/ 102622 w 622847"/>
              <a:gd name="connsiteY2" fmla="*/ 362438 h 580732"/>
              <a:gd name="connsiteX3" fmla="*/ 119824 w 622847"/>
              <a:gd name="connsiteY3" fmla="*/ 372819 h 580732"/>
              <a:gd name="connsiteX4" fmla="*/ 190710 w 622847"/>
              <a:gd name="connsiteY4" fmla="*/ 390022 h 580732"/>
              <a:gd name="connsiteX5" fmla="*/ 261003 w 622847"/>
              <a:gd name="connsiteY5" fmla="*/ 372819 h 580732"/>
              <a:gd name="connsiteX6" fmla="*/ 265748 w 622847"/>
              <a:gd name="connsiteY6" fmla="*/ 370446 h 580732"/>
              <a:gd name="connsiteX7" fmla="*/ 278502 w 622847"/>
              <a:gd name="connsiteY7" fmla="*/ 362438 h 580732"/>
              <a:gd name="connsiteX8" fmla="*/ 294815 w 622847"/>
              <a:gd name="connsiteY8" fmla="*/ 349092 h 580732"/>
              <a:gd name="connsiteX9" fmla="*/ 301933 w 622847"/>
              <a:gd name="connsiteY9" fmla="*/ 342270 h 580732"/>
              <a:gd name="connsiteX10" fmla="*/ 372819 w 622847"/>
              <a:gd name="connsiteY10" fmla="*/ 440739 h 580732"/>
              <a:gd name="connsiteX11" fmla="*/ 379641 w 622847"/>
              <a:gd name="connsiteY11" fmla="*/ 470399 h 580732"/>
              <a:gd name="connsiteX12" fmla="*/ 381420 w 622847"/>
              <a:gd name="connsiteY12" fmla="*/ 496796 h 580732"/>
              <a:gd name="connsiteX13" fmla="*/ 372522 w 622847"/>
              <a:gd name="connsiteY13" fmla="*/ 554335 h 580732"/>
              <a:gd name="connsiteX14" fmla="*/ 336931 w 622847"/>
              <a:gd name="connsiteY14" fmla="*/ 580732 h 580732"/>
              <a:gd name="connsiteX15" fmla="*/ 44489 w 622847"/>
              <a:gd name="connsiteY15" fmla="*/ 580732 h 580732"/>
              <a:gd name="connsiteX16" fmla="*/ 8898 w 622847"/>
              <a:gd name="connsiteY16" fmla="*/ 554632 h 580732"/>
              <a:gd name="connsiteX17" fmla="*/ 0 w 622847"/>
              <a:gd name="connsiteY17" fmla="*/ 496796 h 580732"/>
              <a:gd name="connsiteX18" fmla="*/ 79487 w 622847"/>
              <a:gd name="connsiteY18" fmla="*/ 342270 h 580732"/>
              <a:gd name="connsiteX19" fmla="*/ 543360 w 622847"/>
              <a:gd name="connsiteY19" fmla="*/ 232233 h 580732"/>
              <a:gd name="connsiteX20" fmla="*/ 622847 w 622847"/>
              <a:gd name="connsiteY20" fmla="*/ 386759 h 580732"/>
              <a:gd name="connsiteX21" fmla="*/ 614246 w 622847"/>
              <a:gd name="connsiteY21" fmla="*/ 444001 h 580732"/>
              <a:gd name="connsiteX22" fmla="*/ 578358 w 622847"/>
              <a:gd name="connsiteY22" fmla="*/ 470398 h 580732"/>
              <a:gd name="connsiteX23" fmla="*/ 409300 w 622847"/>
              <a:gd name="connsiteY23" fmla="*/ 470398 h 580732"/>
              <a:gd name="connsiteX24" fmla="*/ 409003 w 622847"/>
              <a:gd name="connsiteY24" fmla="*/ 465949 h 580732"/>
              <a:gd name="connsiteX25" fmla="*/ 403664 w 622847"/>
              <a:gd name="connsiteY25" fmla="*/ 440739 h 580732"/>
              <a:gd name="connsiteX26" fmla="*/ 401292 w 622847"/>
              <a:gd name="connsiteY26" fmla="*/ 432138 h 580732"/>
              <a:gd name="connsiteX27" fmla="*/ 320618 w 622847"/>
              <a:gd name="connsiteY27" fmla="*/ 319135 h 580732"/>
              <a:gd name="connsiteX28" fmla="*/ 328033 w 622847"/>
              <a:gd name="connsiteY28" fmla="*/ 306085 h 580732"/>
              <a:gd name="connsiteX29" fmla="*/ 328923 w 622847"/>
              <a:gd name="connsiteY29" fmla="*/ 304602 h 580732"/>
              <a:gd name="connsiteX30" fmla="*/ 344346 w 622847"/>
              <a:gd name="connsiteY30" fmla="*/ 252401 h 580732"/>
              <a:gd name="connsiteX31" fmla="*/ 361251 w 622847"/>
              <a:gd name="connsiteY31" fmla="*/ 262189 h 580732"/>
              <a:gd name="connsiteX32" fmla="*/ 432137 w 622847"/>
              <a:gd name="connsiteY32" fmla="*/ 279688 h 580732"/>
              <a:gd name="connsiteX33" fmla="*/ 500057 w 622847"/>
              <a:gd name="connsiteY33" fmla="*/ 263672 h 580732"/>
              <a:gd name="connsiteX34" fmla="*/ 502727 w 622847"/>
              <a:gd name="connsiteY34" fmla="*/ 262486 h 580732"/>
              <a:gd name="connsiteX35" fmla="*/ 519929 w 622847"/>
              <a:gd name="connsiteY35" fmla="*/ 252105 h 580732"/>
              <a:gd name="connsiteX36" fmla="*/ 537428 w 622847"/>
              <a:gd name="connsiteY36" fmla="*/ 238165 h 580732"/>
              <a:gd name="connsiteX37" fmla="*/ 543360 w 622847"/>
              <a:gd name="connsiteY37" fmla="*/ 232233 h 580732"/>
              <a:gd name="connsiteX38" fmla="*/ 190710 w 622847"/>
              <a:gd name="connsiteY38" fmla="*/ 110333 h 580732"/>
              <a:gd name="connsiteX39" fmla="*/ 315872 w 622847"/>
              <a:gd name="connsiteY39" fmla="*/ 235199 h 580732"/>
              <a:gd name="connsiteX40" fmla="*/ 315872 w 622847"/>
              <a:gd name="connsiteY40" fmla="*/ 235792 h 580732"/>
              <a:gd name="connsiteX41" fmla="*/ 302526 w 622847"/>
              <a:gd name="connsiteY41" fmla="*/ 290959 h 580732"/>
              <a:gd name="connsiteX42" fmla="*/ 301933 w 622847"/>
              <a:gd name="connsiteY42" fmla="*/ 291849 h 580732"/>
              <a:gd name="connsiteX43" fmla="*/ 301339 w 622847"/>
              <a:gd name="connsiteY43" fmla="*/ 293332 h 580732"/>
              <a:gd name="connsiteX44" fmla="*/ 291255 w 622847"/>
              <a:gd name="connsiteY44" fmla="*/ 309348 h 580732"/>
              <a:gd name="connsiteX45" fmla="*/ 275832 w 622847"/>
              <a:gd name="connsiteY45" fmla="*/ 326254 h 580732"/>
              <a:gd name="connsiteX46" fmla="*/ 251215 w 622847"/>
              <a:gd name="connsiteY46" fmla="*/ 344643 h 580732"/>
              <a:gd name="connsiteX47" fmla="*/ 247656 w 622847"/>
              <a:gd name="connsiteY47" fmla="*/ 346422 h 580732"/>
              <a:gd name="connsiteX48" fmla="*/ 190710 w 622847"/>
              <a:gd name="connsiteY48" fmla="*/ 360362 h 580732"/>
              <a:gd name="connsiteX49" fmla="*/ 133764 w 622847"/>
              <a:gd name="connsiteY49" fmla="*/ 346422 h 580732"/>
              <a:gd name="connsiteX50" fmla="*/ 105587 w 622847"/>
              <a:gd name="connsiteY50" fmla="*/ 326254 h 580732"/>
              <a:gd name="connsiteX51" fmla="*/ 65547 w 622847"/>
              <a:gd name="connsiteY51" fmla="*/ 235199 h 580732"/>
              <a:gd name="connsiteX52" fmla="*/ 190710 w 622847"/>
              <a:gd name="connsiteY52" fmla="*/ 110333 h 580732"/>
              <a:gd name="connsiteX53" fmla="*/ 432138 w 622847"/>
              <a:gd name="connsiteY53" fmla="*/ 0 h 580732"/>
              <a:gd name="connsiteX54" fmla="*/ 557301 w 622847"/>
              <a:gd name="connsiteY54" fmla="*/ 125163 h 580732"/>
              <a:gd name="connsiteX55" fmla="*/ 517260 w 622847"/>
              <a:gd name="connsiteY55" fmla="*/ 216217 h 580732"/>
              <a:gd name="connsiteX56" fmla="*/ 489084 w 622847"/>
              <a:gd name="connsiteY56" fmla="*/ 236089 h 580732"/>
              <a:gd name="connsiteX57" fmla="*/ 488787 w 622847"/>
              <a:gd name="connsiteY57" fmla="*/ 236089 h 580732"/>
              <a:gd name="connsiteX58" fmla="*/ 432138 w 622847"/>
              <a:gd name="connsiteY58" fmla="*/ 250029 h 580732"/>
              <a:gd name="connsiteX59" fmla="*/ 375192 w 622847"/>
              <a:gd name="connsiteY59" fmla="*/ 236089 h 580732"/>
              <a:gd name="connsiteX60" fmla="*/ 347015 w 622847"/>
              <a:gd name="connsiteY60" fmla="*/ 216217 h 580732"/>
              <a:gd name="connsiteX61" fmla="*/ 306975 w 622847"/>
              <a:gd name="connsiteY61" fmla="*/ 125163 h 580732"/>
              <a:gd name="connsiteX62" fmla="*/ 432138 w 622847"/>
              <a:gd name="connsiteY62" fmla="*/ 0 h 58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22847" h="580732">
                <a:moveTo>
                  <a:pt x="79487" y="342270"/>
                </a:moveTo>
                <a:cubicBezTo>
                  <a:pt x="80970" y="344050"/>
                  <a:pt x="82750" y="345829"/>
                  <a:pt x="84529" y="347312"/>
                </a:cubicBezTo>
                <a:cubicBezTo>
                  <a:pt x="90165" y="352947"/>
                  <a:pt x="96097" y="357693"/>
                  <a:pt x="102622" y="362438"/>
                </a:cubicBezTo>
                <a:cubicBezTo>
                  <a:pt x="107960" y="366294"/>
                  <a:pt x="113596" y="369557"/>
                  <a:pt x="119824" y="372819"/>
                </a:cubicBezTo>
                <a:cubicBezTo>
                  <a:pt x="141475" y="384090"/>
                  <a:pt x="166093" y="390022"/>
                  <a:pt x="190710" y="390022"/>
                </a:cubicBezTo>
                <a:cubicBezTo>
                  <a:pt x="215327" y="390022"/>
                  <a:pt x="239945" y="384090"/>
                  <a:pt x="261003" y="372819"/>
                </a:cubicBezTo>
                <a:lnTo>
                  <a:pt x="265748" y="370446"/>
                </a:lnTo>
                <a:cubicBezTo>
                  <a:pt x="270494" y="367777"/>
                  <a:pt x="274646" y="365108"/>
                  <a:pt x="278502" y="362438"/>
                </a:cubicBezTo>
                <a:cubicBezTo>
                  <a:pt x="285027" y="357989"/>
                  <a:pt x="290662" y="353244"/>
                  <a:pt x="294815" y="349092"/>
                </a:cubicBezTo>
                <a:cubicBezTo>
                  <a:pt x="297187" y="347016"/>
                  <a:pt x="299560" y="344939"/>
                  <a:pt x="301933" y="342270"/>
                </a:cubicBezTo>
                <a:cubicBezTo>
                  <a:pt x="335745" y="366294"/>
                  <a:pt x="360659" y="400996"/>
                  <a:pt x="372819" y="440739"/>
                </a:cubicBezTo>
                <a:cubicBezTo>
                  <a:pt x="376081" y="450230"/>
                  <a:pt x="378158" y="460315"/>
                  <a:pt x="379641" y="470399"/>
                </a:cubicBezTo>
                <a:cubicBezTo>
                  <a:pt x="380827" y="479000"/>
                  <a:pt x="381420" y="487898"/>
                  <a:pt x="381420" y="496796"/>
                </a:cubicBezTo>
                <a:cubicBezTo>
                  <a:pt x="381420" y="516371"/>
                  <a:pt x="378454" y="535946"/>
                  <a:pt x="372522" y="554335"/>
                </a:cubicBezTo>
                <a:cubicBezTo>
                  <a:pt x="367480" y="570351"/>
                  <a:pt x="353244" y="580732"/>
                  <a:pt x="336931" y="580732"/>
                </a:cubicBezTo>
                <a:lnTo>
                  <a:pt x="44489" y="580732"/>
                </a:lnTo>
                <a:cubicBezTo>
                  <a:pt x="28176" y="580732"/>
                  <a:pt x="13940" y="570351"/>
                  <a:pt x="8898" y="554632"/>
                </a:cubicBezTo>
                <a:cubicBezTo>
                  <a:pt x="2966" y="535946"/>
                  <a:pt x="0" y="516371"/>
                  <a:pt x="0" y="496796"/>
                </a:cubicBezTo>
                <a:cubicBezTo>
                  <a:pt x="0" y="434214"/>
                  <a:pt x="30549" y="377268"/>
                  <a:pt x="79487" y="342270"/>
                </a:cubicBezTo>
                <a:close/>
                <a:moveTo>
                  <a:pt x="543360" y="232233"/>
                </a:moveTo>
                <a:cubicBezTo>
                  <a:pt x="592298" y="266935"/>
                  <a:pt x="622847" y="324177"/>
                  <a:pt x="622847" y="386759"/>
                </a:cubicBezTo>
                <a:cubicBezTo>
                  <a:pt x="622847" y="405444"/>
                  <a:pt x="619882" y="425019"/>
                  <a:pt x="614246" y="444001"/>
                </a:cubicBezTo>
                <a:cubicBezTo>
                  <a:pt x="608611" y="460314"/>
                  <a:pt x="594671" y="470398"/>
                  <a:pt x="578358" y="470398"/>
                </a:cubicBezTo>
                <a:lnTo>
                  <a:pt x="409300" y="470398"/>
                </a:lnTo>
                <a:cubicBezTo>
                  <a:pt x="409300" y="468915"/>
                  <a:pt x="409300" y="467432"/>
                  <a:pt x="409003" y="465949"/>
                </a:cubicBezTo>
                <a:cubicBezTo>
                  <a:pt x="407520" y="456755"/>
                  <a:pt x="405741" y="448154"/>
                  <a:pt x="403664" y="440739"/>
                </a:cubicBezTo>
                <a:cubicBezTo>
                  <a:pt x="403071" y="437476"/>
                  <a:pt x="402181" y="434807"/>
                  <a:pt x="401292" y="432138"/>
                </a:cubicBezTo>
                <a:cubicBezTo>
                  <a:pt x="387352" y="386759"/>
                  <a:pt x="358879" y="347015"/>
                  <a:pt x="320618" y="319135"/>
                </a:cubicBezTo>
                <a:cubicBezTo>
                  <a:pt x="323881" y="314686"/>
                  <a:pt x="326253" y="310237"/>
                  <a:pt x="328033" y="306085"/>
                </a:cubicBezTo>
                <a:cubicBezTo>
                  <a:pt x="328329" y="305492"/>
                  <a:pt x="328923" y="304602"/>
                  <a:pt x="328923" y="304602"/>
                </a:cubicBezTo>
                <a:cubicBezTo>
                  <a:pt x="337227" y="288289"/>
                  <a:pt x="342566" y="270790"/>
                  <a:pt x="344346" y="252401"/>
                </a:cubicBezTo>
                <a:cubicBezTo>
                  <a:pt x="349981" y="255664"/>
                  <a:pt x="355319" y="259223"/>
                  <a:pt x="361251" y="262189"/>
                </a:cubicBezTo>
                <a:cubicBezTo>
                  <a:pt x="382903" y="273756"/>
                  <a:pt x="407520" y="279688"/>
                  <a:pt x="432137" y="279688"/>
                </a:cubicBezTo>
                <a:cubicBezTo>
                  <a:pt x="455568" y="279688"/>
                  <a:pt x="478999" y="274053"/>
                  <a:pt x="500057" y="263672"/>
                </a:cubicBezTo>
                <a:cubicBezTo>
                  <a:pt x="500947" y="263375"/>
                  <a:pt x="501837" y="262782"/>
                  <a:pt x="502727" y="262486"/>
                </a:cubicBezTo>
                <a:cubicBezTo>
                  <a:pt x="508955" y="259223"/>
                  <a:pt x="514591" y="255961"/>
                  <a:pt x="519929" y="252105"/>
                </a:cubicBezTo>
                <a:cubicBezTo>
                  <a:pt x="526454" y="247952"/>
                  <a:pt x="532386" y="243207"/>
                  <a:pt x="537428" y="238165"/>
                </a:cubicBezTo>
                <a:cubicBezTo>
                  <a:pt x="539505" y="236385"/>
                  <a:pt x="541581" y="234309"/>
                  <a:pt x="543360" y="232233"/>
                </a:cubicBezTo>
                <a:close/>
                <a:moveTo>
                  <a:pt x="190710" y="110333"/>
                </a:moveTo>
                <a:cubicBezTo>
                  <a:pt x="259520" y="110333"/>
                  <a:pt x="315872" y="166389"/>
                  <a:pt x="315872" y="235199"/>
                </a:cubicBezTo>
                <a:lnTo>
                  <a:pt x="315872" y="235792"/>
                </a:lnTo>
                <a:cubicBezTo>
                  <a:pt x="315872" y="255664"/>
                  <a:pt x="311127" y="274350"/>
                  <a:pt x="302526" y="290959"/>
                </a:cubicBezTo>
                <a:cubicBezTo>
                  <a:pt x="302526" y="291256"/>
                  <a:pt x="302229" y="291552"/>
                  <a:pt x="301933" y="291849"/>
                </a:cubicBezTo>
                <a:cubicBezTo>
                  <a:pt x="301636" y="292739"/>
                  <a:pt x="301339" y="293035"/>
                  <a:pt x="301339" y="293332"/>
                </a:cubicBezTo>
                <a:cubicBezTo>
                  <a:pt x="298670" y="298967"/>
                  <a:pt x="295111" y="304306"/>
                  <a:pt x="291255" y="309348"/>
                </a:cubicBezTo>
                <a:cubicBezTo>
                  <a:pt x="286806" y="315576"/>
                  <a:pt x="281468" y="321508"/>
                  <a:pt x="275832" y="326254"/>
                </a:cubicBezTo>
                <a:cubicBezTo>
                  <a:pt x="268417" y="333669"/>
                  <a:pt x="260113" y="339600"/>
                  <a:pt x="251215" y="344643"/>
                </a:cubicBezTo>
                <a:cubicBezTo>
                  <a:pt x="250029" y="345236"/>
                  <a:pt x="248842" y="345829"/>
                  <a:pt x="247656" y="346422"/>
                </a:cubicBezTo>
                <a:cubicBezTo>
                  <a:pt x="230750" y="355320"/>
                  <a:pt x="211175" y="360362"/>
                  <a:pt x="190710" y="360362"/>
                </a:cubicBezTo>
                <a:cubicBezTo>
                  <a:pt x="170245" y="360362"/>
                  <a:pt x="150670" y="355320"/>
                  <a:pt x="133764" y="346422"/>
                </a:cubicBezTo>
                <a:cubicBezTo>
                  <a:pt x="123383" y="341083"/>
                  <a:pt x="113892" y="334558"/>
                  <a:pt x="105587" y="326254"/>
                </a:cubicBezTo>
                <a:cubicBezTo>
                  <a:pt x="80970" y="304009"/>
                  <a:pt x="65547" y="271384"/>
                  <a:pt x="65547" y="235199"/>
                </a:cubicBezTo>
                <a:cubicBezTo>
                  <a:pt x="65547" y="166389"/>
                  <a:pt x="121900" y="110333"/>
                  <a:pt x="190710" y="110333"/>
                </a:cubicBezTo>
                <a:close/>
                <a:moveTo>
                  <a:pt x="432138" y="0"/>
                </a:moveTo>
                <a:cubicBezTo>
                  <a:pt x="500948" y="0"/>
                  <a:pt x="557301" y="56056"/>
                  <a:pt x="557301" y="125163"/>
                </a:cubicBezTo>
                <a:cubicBezTo>
                  <a:pt x="557301" y="161051"/>
                  <a:pt x="541878" y="193676"/>
                  <a:pt x="517260" y="216217"/>
                </a:cubicBezTo>
                <a:cubicBezTo>
                  <a:pt x="508956" y="224225"/>
                  <a:pt x="499465" y="230750"/>
                  <a:pt x="489084" y="236089"/>
                </a:cubicBezTo>
                <a:lnTo>
                  <a:pt x="488787" y="236089"/>
                </a:lnTo>
                <a:cubicBezTo>
                  <a:pt x="471881" y="244987"/>
                  <a:pt x="452603" y="250029"/>
                  <a:pt x="432138" y="250029"/>
                </a:cubicBezTo>
                <a:cubicBezTo>
                  <a:pt x="411673" y="250029"/>
                  <a:pt x="392098" y="244987"/>
                  <a:pt x="375192" y="236089"/>
                </a:cubicBezTo>
                <a:cubicBezTo>
                  <a:pt x="364811" y="230750"/>
                  <a:pt x="355320" y="224225"/>
                  <a:pt x="347015" y="216217"/>
                </a:cubicBezTo>
                <a:cubicBezTo>
                  <a:pt x="322398" y="193676"/>
                  <a:pt x="306975" y="161051"/>
                  <a:pt x="306975" y="125163"/>
                </a:cubicBezTo>
                <a:cubicBezTo>
                  <a:pt x="306975" y="56056"/>
                  <a:pt x="363328" y="0"/>
                  <a:pt x="432138" y="0"/>
                </a:cubicBezTo>
                <a:close/>
              </a:path>
            </a:pathLst>
          </a:custGeom>
          <a:solidFill>
            <a:srgbClr val="99C7EB"/>
          </a:solidFill>
          <a:ln w="2936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4" name="In Person: Title">
            <a:extLst>
              <a:ext uri="{FF2B5EF4-FFF2-40B4-BE49-F238E27FC236}">
                <a16:creationId xmlns:a16="http://schemas.microsoft.com/office/drawing/2014/main" id="{8EAC95A6-6F8D-70FA-6DFF-A61946C497A0}"/>
              </a:ext>
            </a:extLst>
          </p:cNvPr>
          <p:cNvSpPr txBox="1"/>
          <p:nvPr/>
        </p:nvSpPr>
        <p:spPr>
          <a:xfrm>
            <a:off x="1621964" y="1989714"/>
            <a:ext cx="431208" cy="197609"/>
          </a:xfrm>
          <a:prstGeom prst="rect">
            <a:avLst/>
          </a:prstGeom>
          <a:noFill/>
        </p:spPr>
        <p:txBody>
          <a:bodyPr wrap="none" lIns="0" tIns="36000" rIns="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800" dirty="0">
                <a:solidFill>
                  <a:schemeClr val="bg1"/>
                </a:solidFill>
              </a:rPr>
              <a:t>In person</a:t>
            </a:r>
          </a:p>
        </p:txBody>
      </p:sp>
      <p:sp>
        <p:nvSpPr>
          <p:cNvPr id="43" name="In Person: Column">
            <a:extLst>
              <a:ext uri="{FF2B5EF4-FFF2-40B4-BE49-F238E27FC236}">
                <a16:creationId xmlns:a16="http://schemas.microsoft.com/office/drawing/2014/main" id="{9B017BFB-4788-E45B-ADFF-DEB54C491DD9}"/>
              </a:ext>
            </a:extLst>
          </p:cNvPr>
          <p:cNvSpPr/>
          <p:nvPr/>
        </p:nvSpPr>
        <p:spPr>
          <a:xfrm>
            <a:off x="1588930" y="1805824"/>
            <a:ext cx="234000" cy="181117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45" name="In Person: Label">
            <a:extLst>
              <a:ext uri="{FF2B5EF4-FFF2-40B4-BE49-F238E27FC236}">
                <a16:creationId xmlns:a16="http://schemas.microsoft.com/office/drawing/2014/main" id="{2FC87B04-C5F1-890E-71D7-E67FF666B545}"/>
              </a:ext>
            </a:extLst>
          </p:cNvPr>
          <p:cNvSpPr txBox="1"/>
          <p:nvPr/>
        </p:nvSpPr>
        <p:spPr>
          <a:xfrm>
            <a:off x="1628184" y="1638054"/>
            <a:ext cx="155492" cy="166383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600" dirty="0">
                <a:solidFill>
                  <a:schemeClr val="bg1"/>
                </a:solidFill>
              </a:rPr>
              <a:t>14%</a:t>
            </a:r>
          </a:p>
        </p:txBody>
      </p:sp>
      <p:sp>
        <p:nvSpPr>
          <p:cNvPr id="56" name="ICON: Another Way">
            <a:extLst>
              <a:ext uri="{FF2B5EF4-FFF2-40B4-BE49-F238E27FC236}">
                <a16:creationId xmlns:a16="http://schemas.microsoft.com/office/drawing/2014/main" id="{53641C19-8931-A1F6-8B4D-4C183C7F425B}"/>
              </a:ext>
            </a:extLst>
          </p:cNvPr>
          <p:cNvSpPr>
            <a:spLocks noChangeAspect="1"/>
          </p:cNvSpPr>
          <p:nvPr/>
        </p:nvSpPr>
        <p:spPr>
          <a:xfrm>
            <a:off x="2413882" y="2203857"/>
            <a:ext cx="215937" cy="216000"/>
          </a:xfrm>
          <a:custGeom>
            <a:avLst/>
            <a:gdLst>
              <a:gd name="connsiteX0" fmla="*/ 115092 w 368141"/>
              <a:gd name="connsiteY0" fmla="*/ 0 h 368247"/>
              <a:gd name="connsiteX1" fmla="*/ 138110 w 368141"/>
              <a:gd name="connsiteY1" fmla="*/ 23018 h 368247"/>
              <a:gd name="connsiteX2" fmla="*/ 115092 w 368141"/>
              <a:gd name="connsiteY2" fmla="*/ 46037 h 368247"/>
              <a:gd name="connsiteX3" fmla="*/ 78881 w 368141"/>
              <a:gd name="connsiteY3" fmla="*/ 46037 h 368247"/>
              <a:gd name="connsiteX4" fmla="*/ 117497 w 368141"/>
              <a:gd name="connsiteY4" fmla="*/ 84369 h 368247"/>
              <a:gd name="connsiteX5" fmla="*/ 120640 w 368141"/>
              <a:gd name="connsiteY5" fmla="*/ 88243 h 368247"/>
              <a:gd name="connsiteX6" fmla="*/ 184358 w 368141"/>
              <a:gd name="connsiteY6" fmla="*/ 69010 h 368247"/>
              <a:gd name="connsiteX7" fmla="*/ 247677 w 368141"/>
              <a:gd name="connsiteY7" fmla="*/ 87977 h 368247"/>
              <a:gd name="connsiteX8" fmla="*/ 250644 w 368141"/>
              <a:gd name="connsiteY8" fmla="*/ 84369 h 368247"/>
              <a:gd name="connsiteX9" fmla="*/ 289260 w 368141"/>
              <a:gd name="connsiteY9" fmla="*/ 46037 h 368247"/>
              <a:gd name="connsiteX10" fmla="*/ 253050 w 368141"/>
              <a:gd name="connsiteY10" fmla="*/ 46037 h 368247"/>
              <a:gd name="connsiteX11" fmla="*/ 230031 w 368141"/>
              <a:gd name="connsiteY11" fmla="*/ 23018 h 368247"/>
              <a:gd name="connsiteX12" fmla="*/ 253050 w 368141"/>
              <a:gd name="connsiteY12" fmla="*/ 0 h 368247"/>
              <a:gd name="connsiteX13" fmla="*/ 345123 w 368141"/>
              <a:gd name="connsiteY13" fmla="*/ 0 h 368247"/>
              <a:gd name="connsiteX14" fmla="*/ 368141 w 368141"/>
              <a:gd name="connsiteY14" fmla="*/ 23018 h 368247"/>
              <a:gd name="connsiteX15" fmla="*/ 368141 w 368141"/>
              <a:gd name="connsiteY15" fmla="*/ 114516 h 368247"/>
              <a:gd name="connsiteX16" fmla="*/ 345123 w 368141"/>
              <a:gd name="connsiteY16" fmla="*/ 137535 h 368247"/>
              <a:gd name="connsiteX17" fmla="*/ 322105 w 368141"/>
              <a:gd name="connsiteY17" fmla="*/ 114516 h 368247"/>
              <a:gd name="connsiteX18" fmla="*/ 322105 w 368141"/>
              <a:gd name="connsiteY18" fmla="*/ 78301 h 368247"/>
              <a:gd name="connsiteX19" fmla="*/ 283077 w 368141"/>
              <a:gd name="connsiteY19" fmla="*/ 117042 h 368247"/>
              <a:gd name="connsiteX20" fmla="*/ 279795 w 368141"/>
              <a:gd name="connsiteY20" fmla="*/ 119752 h 368247"/>
              <a:gd name="connsiteX21" fmla="*/ 299450 w 368141"/>
              <a:gd name="connsiteY21" fmla="*/ 184101 h 368247"/>
              <a:gd name="connsiteX22" fmla="*/ 280154 w 368141"/>
              <a:gd name="connsiteY22" fmla="*/ 247917 h 368247"/>
              <a:gd name="connsiteX23" fmla="*/ 283561 w 368141"/>
              <a:gd name="connsiteY23" fmla="*/ 250750 h 368247"/>
              <a:gd name="connsiteX24" fmla="*/ 321893 w 368141"/>
              <a:gd name="connsiteY24" fmla="*/ 289366 h 368247"/>
              <a:gd name="connsiteX25" fmla="*/ 321893 w 368141"/>
              <a:gd name="connsiteY25" fmla="*/ 253156 h 368247"/>
              <a:gd name="connsiteX26" fmla="*/ 344911 w 368141"/>
              <a:gd name="connsiteY26" fmla="*/ 230137 h 368247"/>
              <a:gd name="connsiteX27" fmla="*/ 367930 w 368141"/>
              <a:gd name="connsiteY27" fmla="*/ 253156 h 368247"/>
              <a:gd name="connsiteX28" fmla="*/ 367930 w 368141"/>
              <a:gd name="connsiteY28" fmla="*/ 345229 h 368247"/>
              <a:gd name="connsiteX29" fmla="*/ 344911 w 368141"/>
              <a:gd name="connsiteY29" fmla="*/ 368247 h 368247"/>
              <a:gd name="connsiteX30" fmla="*/ 253413 w 368141"/>
              <a:gd name="connsiteY30" fmla="*/ 368247 h 368247"/>
              <a:gd name="connsiteX31" fmla="*/ 230395 w 368141"/>
              <a:gd name="connsiteY31" fmla="*/ 345229 h 368247"/>
              <a:gd name="connsiteX32" fmla="*/ 253413 w 368141"/>
              <a:gd name="connsiteY32" fmla="*/ 322211 h 368247"/>
              <a:gd name="connsiteX33" fmla="*/ 289628 w 368141"/>
              <a:gd name="connsiteY33" fmla="*/ 322211 h 368247"/>
              <a:gd name="connsiteX34" fmla="*/ 250888 w 368141"/>
              <a:gd name="connsiteY34" fmla="*/ 283183 h 368247"/>
              <a:gd name="connsiteX35" fmla="*/ 248174 w 368141"/>
              <a:gd name="connsiteY35" fmla="*/ 279896 h 368247"/>
              <a:gd name="connsiteX36" fmla="*/ 184358 w 368141"/>
              <a:gd name="connsiteY36" fmla="*/ 299192 h 368247"/>
              <a:gd name="connsiteX37" fmla="*/ 120145 w 368141"/>
              <a:gd name="connsiteY37" fmla="*/ 279629 h 368247"/>
              <a:gd name="connsiteX38" fmla="*/ 117254 w 368141"/>
              <a:gd name="connsiteY38" fmla="*/ 283183 h 368247"/>
              <a:gd name="connsiteX39" fmla="*/ 78513 w 368141"/>
              <a:gd name="connsiteY39" fmla="*/ 322211 h 368247"/>
              <a:gd name="connsiteX40" fmla="*/ 114728 w 368141"/>
              <a:gd name="connsiteY40" fmla="*/ 322211 h 368247"/>
              <a:gd name="connsiteX41" fmla="*/ 137747 w 368141"/>
              <a:gd name="connsiteY41" fmla="*/ 345229 h 368247"/>
              <a:gd name="connsiteX42" fmla="*/ 114728 w 368141"/>
              <a:gd name="connsiteY42" fmla="*/ 368247 h 368247"/>
              <a:gd name="connsiteX43" fmla="*/ 23230 w 368141"/>
              <a:gd name="connsiteY43" fmla="*/ 368247 h 368247"/>
              <a:gd name="connsiteX44" fmla="*/ 212 w 368141"/>
              <a:gd name="connsiteY44" fmla="*/ 345229 h 368247"/>
              <a:gd name="connsiteX45" fmla="*/ 212 w 368141"/>
              <a:gd name="connsiteY45" fmla="*/ 253156 h 368247"/>
              <a:gd name="connsiteX46" fmla="*/ 23230 w 368141"/>
              <a:gd name="connsiteY46" fmla="*/ 230137 h 368247"/>
              <a:gd name="connsiteX47" fmla="*/ 46249 w 368141"/>
              <a:gd name="connsiteY47" fmla="*/ 253156 h 368247"/>
              <a:gd name="connsiteX48" fmla="*/ 46249 w 368141"/>
              <a:gd name="connsiteY48" fmla="*/ 289366 h 368247"/>
              <a:gd name="connsiteX49" fmla="*/ 84581 w 368141"/>
              <a:gd name="connsiteY49" fmla="*/ 250750 h 368247"/>
              <a:gd name="connsiteX50" fmla="*/ 88388 w 368141"/>
              <a:gd name="connsiteY50" fmla="*/ 247652 h 368247"/>
              <a:gd name="connsiteX51" fmla="*/ 69267 w 368141"/>
              <a:gd name="connsiteY51" fmla="*/ 184101 h 368247"/>
              <a:gd name="connsiteX52" fmla="*/ 88745 w 368141"/>
              <a:gd name="connsiteY52" fmla="*/ 120016 h 368247"/>
              <a:gd name="connsiteX53" fmla="*/ 85064 w 368141"/>
              <a:gd name="connsiteY53" fmla="*/ 117042 h 368247"/>
              <a:gd name="connsiteX54" fmla="*/ 46037 w 368141"/>
              <a:gd name="connsiteY54" fmla="*/ 78301 h 368247"/>
              <a:gd name="connsiteX55" fmla="*/ 46037 w 368141"/>
              <a:gd name="connsiteY55" fmla="*/ 114516 h 368247"/>
              <a:gd name="connsiteX56" fmla="*/ 23018 w 368141"/>
              <a:gd name="connsiteY56" fmla="*/ 137535 h 368247"/>
              <a:gd name="connsiteX57" fmla="*/ 0 w 368141"/>
              <a:gd name="connsiteY57" fmla="*/ 114516 h 368247"/>
              <a:gd name="connsiteX58" fmla="*/ 0 w 368141"/>
              <a:gd name="connsiteY58" fmla="*/ 23018 h 368247"/>
              <a:gd name="connsiteX59" fmla="*/ 23018 w 368141"/>
              <a:gd name="connsiteY59" fmla="*/ 0 h 368247"/>
              <a:gd name="connsiteX60" fmla="*/ 115092 w 368141"/>
              <a:gd name="connsiteY60" fmla="*/ 0 h 368247"/>
              <a:gd name="connsiteX61" fmla="*/ 115304 w 368141"/>
              <a:gd name="connsiteY61" fmla="*/ 184101 h 368247"/>
              <a:gd name="connsiteX62" fmla="*/ 184358 w 368141"/>
              <a:gd name="connsiteY62" fmla="*/ 115047 h 368247"/>
              <a:gd name="connsiteX63" fmla="*/ 253413 w 368141"/>
              <a:gd name="connsiteY63" fmla="*/ 184101 h 368247"/>
              <a:gd name="connsiteX64" fmla="*/ 184358 w 368141"/>
              <a:gd name="connsiteY64" fmla="*/ 253156 h 368247"/>
              <a:gd name="connsiteX65" fmla="*/ 115304 w 368141"/>
              <a:gd name="connsiteY65" fmla="*/ 184101 h 36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68141" h="368247">
                <a:moveTo>
                  <a:pt x="115092" y="0"/>
                </a:moveTo>
                <a:cubicBezTo>
                  <a:pt x="127804" y="0"/>
                  <a:pt x="138110" y="10306"/>
                  <a:pt x="138110" y="23018"/>
                </a:cubicBezTo>
                <a:cubicBezTo>
                  <a:pt x="138110" y="35731"/>
                  <a:pt x="127804" y="46037"/>
                  <a:pt x="115092" y="46037"/>
                </a:cubicBezTo>
                <a:lnTo>
                  <a:pt x="78881" y="46037"/>
                </a:lnTo>
                <a:lnTo>
                  <a:pt x="117497" y="84369"/>
                </a:lnTo>
                <a:cubicBezTo>
                  <a:pt x="118705" y="85569"/>
                  <a:pt x="119753" y="86869"/>
                  <a:pt x="120640" y="88243"/>
                </a:cubicBezTo>
                <a:cubicBezTo>
                  <a:pt x="138883" y="76092"/>
                  <a:pt x="160795" y="69010"/>
                  <a:pt x="184358" y="69010"/>
                </a:cubicBezTo>
                <a:cubicBezTo>
                  <a:pt x="207750" y="69010"/>
                  <a:pt x="229513" y="75989"/>
                  <a:pt x="247677" y="87977"/>
                </a:cubicBezTo>
                <a:cubicBezTo>
                  <a:pt x="248524" y="86701"/>
                  <a:pt x="249514" y="85491"/>
                  <a:pt x="250644" y="84369"/>
                </a:cubicBezTo>
                <a:lnTo>
                  <a:pt x="289260" y="46037"/>
                </a:lnTo>
                <a:lnTo>
                  <a:pt x="253050" y="46037"/>
                </a:lnTo>
                <a:cubicBezTo>
                  <a:pt x="240337" y="46037"/>
                  <a:pt x="230031" y="35731"/>
                  <a:pt x="230031" y="23018"/>
                </a:cubicBezTo>
                <a:cubicBezTo>
                  <a:pt x="230031" y="10306"/>
                  <a:pt x="240337" y="0"/>
                  <a:pt x="253050" y="0"/>
                </a:cubicBezTo>
                <a:lnTo>
                  <a:pt x="345123" y="0"/>
                </a:lnTo>
                <a:cubicBezTo>
                  <a:pt x="357836" y="0"/>
                  <a:pt x="368141" y="10306"/>
                  <a:pt x="368141" y="23018"/>
                </a:cubicBezTo>
                <a:lnTo>
                  <a:pt x="368141" y="114516"/>
                </a:lnTo>
                <a:cubicBezTo>
                  <a:pt x="368141" y="127229"/>
                  <a:pt x="357836" y="137535"/>
                  <a:pt x="345123" y="137535"/>
                </a:cubicBezTo>
                <a:cubicBezTo>
                  <a:pt x="332410" y="137535"/>
                  <a:pt x="322105" y="127229"/>
                  <a:pt x="322105" y="114516"/>
                </a:cubicBezTo>
                <a:lnTo>
                  <a:pt x="322105" y="78301"/>
                </a:lnTo>
                <a:lnTo>
                  <a:pt x="283077" y="117042"/>
                </a:lnTo>
                <a:cubicBezTo>
                  <a:pt x="282051" y="118062"/>
                  <a:pt x="280950" y="118965"/>
                  <a:pt x="279795" y="119752"/>
                </a:cubicBezTo>
                <a:cubicBezTo>
                  <a:pt x="292204" y="138122"/>
                  <a:pt x="299450" y="160265"/>
                  <a:pt x="299450" y="184101"/>
                </a:cubicBezTo>
                <a:cubicBezTo>
                  <a:pt x="299450" y="207708"/>
                  <a:pt x="292344" y="229654"/>
                  <a:pt x="280154" y="247917"/>
                </a:cubicBezTo>
                <a:cubicBezTo>
                  <a:pt x="281355" y="248736"/>
                  <a:pt x="282497" y="249680"/>
                  <a:pt x="283561" y="250750"/>
                </a:cubicBezTo>
                <a:lnTo>
                  <a:pt x="321893" y="289366"/>
                </a:lnTo>
                <a:lnTo>
                  <a:pt x="321893" y="253156"/>
                </a:lnTo>
                <a:cubicBezTo>
                  <a:pt x="321893" y="240443"/>
                  <a:pt x="332198" y="230137"/>
                  <a:pt x="344911" y="230137"/>
                </a:cubicBezTo>
                <a:cubicBezTo>
                  <a:pt x="357624" y="230137"/>
                  <a:pt x="367930" y="240443"/>
                  <a:pt x="367930" y="253156"/>
                </a:cubicBezTo>
                <a:lnTo>
                  <a:pt x="367930" y="345229"/>
                </a:lnTo>
                <a:cubicBezTo>
                  <a:pt x="367930" y="357942"/>
                  <a:pt x="357624" y="368247"/>
                  <a:pt x="344911" y="368247"/>
                </a:cubicBezTo>
                <a:lnTo>
                  <a:pt x="253413" y="368247"/>
                </a:lnTo>
                <a:cubicBezTo>
                  <a:pt x="240700" y="368247"/>
                  <a:pt x="230395" y="357942"/>
                  <a:pt x="230395" y="345229"/>
                </a:cubicBezTo>
                <a:cubicBezTo>
                  <a:pt x="230395" y="332516"/>
                  <a:pt x="240700" y="322211"/>
                  <a:pt x="253413" y="322211"/>
                </a:cubicBezTo>
                <a:lnTo>
                  <a:pt x="289628" y="322211"/>
                </a:lnTo>
                <a:lnTo>
                  <a:pt x="250888" y="283183"/>
                </a:lnTo>
                <a:cubicBezTo>
                  <a:pt x="249866" y="282154"/>
                  <a:pt x="248962" y="281052"/>
                  <a:pt x="248174" y="279896"/>
                </a:cubicBezTo>
                <a:cubicBezTo>
                  <a:pt x="229912" y="292087"/>
                  <a:pt x="207966" y="299192"/>
                  <a:pt x="184358" y="299192"/>
                </a:cubicBezTo>
                <a:cubicBezTo>
                  <a:pt x="160581" y="299192"/>
                  <a:pt x="138488" y="291983"/>
                  <a:pt x="120145" y="279629"/>
                </a:cubicBezTo>
                <a:cubicBezTo>
                  <a:pt x="119317" y="280884"/>
                  <a:pt x="118353" y="282076"/>
                  <a:pt x="117254" y="283183"/>
                </a:cubicBezTo>
                <a:lnTo>
                  <a:pt x="78513" y="322211"/>
                </a:lnTo>
                <a:lnTo>
                  <a:pt x="114728" y="322211"/>
                </a:lnTo>
                <a:cubicBezTo>
                  <a:pt x="127441" y="322211"/>
                  <a:pt x="137747" y="332516"/>
                  <a:pt x="137747" y="345229"/>
                </a:cubicBezTo>
                <a:cubicBezTo>
                  <a:pt x="137747" y="357942"/>
                  <a:pt x="127441" y="368247"/>
                  <a:pt x="114728" y="368247"/>
                </a:cubicBezTo>
                <a:lnTo>
                  <a:pt x="23230" y="368247"/>
                </a:lnTo>
                <a:cubicBezTo>
                  <a:pt x="10518" y="368247"/>
                  <a:pt x="212" y="357942"/>
                  <a:pt x="212" y="345229"/>
                </a:cubicBezTo>
                <a:lnTo>
                  <a:pt x="212" y="253156"/>
                </a:lnTo>
                <a:cubicBezTo>
                  <a:pt x="212" y="240443"/>
                  <a:pt x="10518" y="230137"/>
                  <a:pt x="23230" y="230137"/>
                </a:cubicBezTo>
                <a:cubicBezTo>
                  <a:pt x="35943" y="230137"/>
                  <a:pt x="46249" y="240443"/>
                  <a:pt x="46249" y="253156"/>
                </a:cubicBezTo>
                <a:lnTo>
                  <a:pt x="46249" y="289366"/>
                </a:lnTo>
                <a:lnTo>
                  <a:pt x="84581" y="250750"/>
                </a:lnTo>
                <a:cubicBezTo>
                  <a:pt x="85761" y="249562"/>
                  <a:pt x="87038" y="248529"/>
                  <a:pt x="88388" y="247652"/>
                </a:cubicBezTo>
                <a:cubicBezTo>
                  <a:pt x="76305" y="229442"/>
                  <a:pt x="69267" y="207593"/>
                  <a:pt x="69267" y="184101"/>
                </a:cubicBezTo>
                <a:cubicBezTo>
                  <a:pt x="69267" y="160380"/>
                  <a:pt x="76444" y="138333"/>
                  <a:pt x="88745" y="120016"/>
                </a:cubicBezTo>
                <a:cubicBezTo>
                  <a:pt x="87444" y="119170"/>
                  <a:pt x="86209" y="118178"/>
                  <a:pt x="85064" y="117042"/>
                </a:cubicBezTo>
                <a:lnTo>
                  <a:pt x="46037" y="78301"/>
                </a:lnTo>
                <a:lnTo>
                  <a:pt x="46037" y="114516"/>
                </a:lnTo>
                <a:cubicBezTo>
                  <a:pt x="46037" y="127229"/>
                  <a:pt x="35731" y="137535"/>
                  <a:pt x="23018" y="137535"/>
                </a:cubicBezTo>
                <a:cubicBezTo>
                  <a:pt x="10306" y="137535"/>
                  <a:pt x="0" y="127229"/>
                  <a:pt x="0" y="114516"/>
                </a:cubicBezTo>
                <a:lnTo>
                  <a:pt x="0" y="23018"/>
                </a:lnTo>
                <a:cubicBezTo>
                  <a:pt x="0" y="10306"/>
                  <a:pt x="10306" y="0"/>
                  <a:pt x="23018" y="0"/>
                </a:cubicBezTo>
                <a:lnTo>
                  <a:pt x="115092" y="0"/>
                </a:lnTo>
                <a:close/>
                <a:moveTo>
                  <a:pt x="115304" y="184101"/>
                </a:moveTo>
                <a:cubicBezTo>
                  <a:pt x="115304" y="145964"/>
                  <a:pt x="146222" y="115047"/>
                  <a:pt x="184358" y="115047"/>
                </a:cubicBezTo>
                <a:cubicBezTo>
                  <a:pt x="222498" y="115047"/>
                  <a:pt x="253413" y="145964"/>
                  <a:pt x="253413" y="184101"/>
                </a:cubicBezTo>
                <a:cubicBezTo>
                  <a:pt x="253413" y="222240"/>
                  <a:pt x="222498" y="253156"/>
                  <a:pt x="184358" y="253156"/>
                </a:cubicBezTo>
                <a:cubicBezTo>
                  <a:pt x="146222" y="253156"/>
                  <a:pt x="115304" y="222240"/>
                  <a:pt x="115304" y="184101"/>
                </a:cubicBezTo>
                <a:close/>
              </a:path>
            </a:pathLst>
          </a:custGeom>
          <a:solidFill>
            <a:srgbClr val="99C7EB"/>
          </a:solidFill>
          <a:ln w="2262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7" name="Another Way: Title">
            <a:extLst>
              <a:ext uri="{FF2B5EF4-FFF2-40B4-BE49-F238E27FC236}">
                <a16:creationId xmlns:a16="http://schemas.microsoft.com/office/drawing/2014/main" id="{60F69AB7-2803-04BA-9945-3B40EDB76645}"/>
              </a:ext>
            </a:extLst>
          </p:cNvPr>
          <p:cNvSpPr txBox="1"/>
          <p:nvPr/>
        </p:nvSpPr>
        <p:spPr>
          <a:xfrm>
            <a:off x="2234913" y="1989714"/>
            <a:ext cx="573875" cy="197609"/>
          </a:xfrm>
          <a:prstGeom prst="rect">
            <a:avLst/>
          </a:prstGeom>
          <a:noFill/>
        </p:spPr>
        <p:txBody>
          <a:bodyPr wrap="none" lIns="0" tIns="36000" rIns="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800" dirty="0">
                <a:solidFill>
                  <a:schemeClr val="bg1"/>
                </a:solidFill>
              </a:rPr>
              <a:t>Another way</a:t>
            </a:r>
          </a:p>
        </p:txBody>
      </p:sp>
      <p:sp>
        <p:nvSpPr>
          <p:cNvPr id="46" name="Another Way: Column">
            <a:extLst>
              <a:ext uri="{FF2B5EF4-FFF2-40B4-BE49-F238E27FC236}">
                <a16:creationId xmlns:a16="http://schemas.microsoft.com/office/drawing/2014/main" id="{81B814DC-9DC9-31EE-01D6-36EB1C163332}"/>
              </a:ext>
            </a:extLst>
          </p:cNvPr>
          <p:cNvSpPr/>
          <p:nvPr/>
        </p:nvSpPr>
        <p:spPr>
          <a:xfrm>
            <a:off x="2272602" y="1976142"/>
            <a:ext cx="234000" cy="108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48" name="Another Way: Label">
            <a:extLst>
              <a:ext uri="{FF2B5EF4-FFF2-40B4-BE49-F238E27FC236}">
                <a16:creationId xmlns:a16="http://schemas.microsoft.com/office/drawing/2014/main" id="{CD6D73C8-8E36-EC25-74C3-596E6F26C524}"/>
              </a:ext>
            </a:extLst>
          </p:cNvPr>
          <p:cNvSpPr txBox="1"/>
          <p:nvPr/>
        </p:nvSpPr>
        <p:spPr>
          <a:xfrm>
            <a:off x="2333497" y="1806196"/>
            <a:ext cx="112210" cy="166383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600" dirty="0">
                <a:solidFill>
                  <a:schemeClr val="bg1"/>
                </a:solidFill>
              </a:rPr>
              <a:t>1%</a:t>
            </a:r>
          </a:p>
        </p:txBody>
      </p:sp>
      <p:sp>
        <p:nvSpPr>
          <p:cNvPr id="16" name="Phone: Column">
            <a:extLst>
              <a:ext uri="{FF2B5EF4-FFF2-40B4-BE49-F238E27FC236}">
                <a16:creationId xmlns:a16="http://schemas.microsoft.com/office/drawing/2014/main" id="{2B032A61-0040-2C94-5DB3-517C4FC950BE}"/>
              </a:ext>
            </a:extLst>
          </p:cNvPr>
          <p:cNvSpPr/>
          <p:nvPr/>
        </p:nvSpPr>
        <p:spPr>
          <a:xfrm>
            <a:off x="490230" y="1162594"/>
            <a:ext cx="234000" cy="82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7" name="Online: Column">
            <a:extLst>
              <a:ext uri="{FF2B5EF4-FFF2-40B4-BE49-F238E27FC236}">
                <a16:creationId xmlns:a16="http://schemas.microsoft.com/office/drawing/2014/main" id="{944B2FA9-5ABE-7A67-7A93-5CF6BE37E3EF}"/>
              </a:ext>
            </a:extLst>
          </p:cNvPr>
          <p:cNvSpPr/>
          <p:nvPr/>
        </p:nvSpPr>
        <p:spPr>
          <a:xfrm>
            <a:off x="1176400" y="1694906"/>
            <a:ext cx="234000" cy="2920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8" name="In Person: Column">
            <a:extLst>
              <a:ext uri="{FF2B5EF4-FFF2-40B4-BE49-F238E27FC236}">
                <a16:creationId xmlns:a16="http://schemas.microsoft.com/office/drawing/2014/main" id="{1412EFD8-5661-1A62-FEAF-536D44191AD2}"/>
              </a:ext>
            </a:extLst>
          </p:cNvPr>
          <p:cNvSpPr/>
          <p:nvPr/>
        </p:nvSpPr>
        <p:spPr>
          <a:xfrm>
            <a:off x="1858813" y="1805824"/>
            <a:ext cx="234000" cy="18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9" name="Another Way: Column">
            <a:extLst>
              <a:ext uri="{FF2B5EF4-FFF2-40B4-BE49-F238E27FC236}">
                <a16:creationId xmlns:a16="http://schemas.microsoft.com/office/drawing/2014/main" id="{D92712FC-49BA-5D81-E1E3-C1E11A9F691D}"/>
              </a:ext>
            </a:extLst>
          </p:cNvPr>
          <p:cNvSpPr/>
          <p:nvPr/>
        </p:nvSpPr>
        <p:spPr>
          <a:xfrm>
            <a:off x="2543235" y="1965342"/>
            <a:ext cx="234000" cy="2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24" name="Phone: Label">
            <a:extLst>
              <a:ext uri="{FF2B5EF4-FFF2-40B4-BE49-F238E27FC236}">
                <a16:creationId xmlns:a16="http://schemas.microsoft.com/office/drawing/2014/main" id="{539873BF-9916-06AA-782B-966008B989A8}"/>
              </a:ext>
            </a:extLst>
          </p:cNvPr>
          <p:cNvSpPr txBox="1"/>
          <p:nvPr/>
        </p:nvSpPr>
        <p:spPr>
          <a:xfrm>
            <a:off x="459445" y="899695"/>
            <a:ext cx="306174" cy="260127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1200" b="1" dirty="0">
                <a:solidFill>
                  <a:schemeClr val="bg1"/>
                </a:solidFill>
              </a:rPr>
              <a:t>62%</a:t>
            </a:r>
          </a:p>
        </p:txBody>
      </p:sp>
      <p:sp>
        <p:nvSpPr>
          <p:cNvPr id="25" name="Online: Label">
            <a:extLst>
              <a:ext uri="{FF2B5EF4-FFF2-40B4-BE49-F238E27FC236}">
                <a16:creationId xmlns:a16="http://schemas.microsoft.com/office/drawing/2014/main" id="{97137BD8-43CF-01BF-4509-5B4ED07F8F3E}"/>
              </a:ext>
            </a:extLst>
          </p:cNvPr>
          <p:cNvSpPr txBox="1"/>
          <p:nvPr/>
        </p:nvSpPr>
        <p:spPr>
          <a:xfrm>
            <a:off x="1145615" y="1433392"/>
            <a:ext cx="306174" cy="260127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1200" b="1" dirty="0">
                <a:solidFill>
                  <a:schemeClr val="bg1"/>
                </a:solidFill>
              </a:rPr>
              <a:t>22%</a:t>
            </a:r>
          </a:p>
        </p:txBody>
      </p:sp>
      <p:sp>
        <p:nvSpPr>
          <p:cNvPr id="27" name="In Person: Label">
            <a:extLst>
              <a:ext uri="{FF2B5EF4-FFF2-40B4-BE49-F238E27FC236}">
                <a16:creationId xmlns:a16="http://schemas.microsoft.com/office/drawing/2014/main" id="{98D2A030-4234-6EB8-1524-EDD3B0408910}"/>
              </a:ext>
            </a:extLst>
          </p:cNvPr>
          <p:cNvSpPr txBox="1"/>
          <p:nvPr/>
        </p:nvSpPr>
        <p:spPr>
          <a:xfrm>
            <a:off x="1828028" y="1544310"/>
            <a:ext cx="306174" cy="260127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1200" b="1" dirty="0">
                <a:solidFill>
                  <a:schemeClr val="bg1"/>
                </a:solidFill>
              </a:rPr>
              <a:t>14%</a:t>
            </a:r>
          </a:p>
        </p:txBody>
      </p:sp>
      <p:sp>
        <p:nvSpPr>
          <p:cNvPr id="28" name="Another Way: Label">
            <a:extLst>
              <a:ext uri="{FF2B5EF4-FFF2-40B4-BE49-F238E27FC236}">
                <a16:creationId xmlns:a16="http://schemas.microsoft.com/office/drawing/2014/main" id="{A125256D-5F08-85AD-6741-682D4405CDF6}"/>
              </a:ext>
            </a:extLst>
          </p:cNvPr>
          <p:cNvSpPr txBox="1"/>
          <p:nvPr/>
        </p:nvSpPr>
        <p:spPr>
          <a:xfrm>
            <a:off x="2552280" y="1703967"/>
            <a:ext cx="221215" cy="260127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1200" b="1" dirty="0">
                <a:solidFill>
                  <a:schemeClr val="bg1"/>
                </a:solidFill>
              </a:rPr>
              <a:t>2%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FC9405-B27F-F863-4CFC-83E75B48999A}"/>
              </a:ext>
            </a:extLst>
          </p:cNvPr>
          <p:cNvSpPr>
            <a:spLocks noChangeAspect="1"/>
          </p:cNvSpPr>
          <p:nvPr/>
        </p:nvSpPr>
        <p:spPr>
          <a:xfrm>
            <a:off x="1598157" y="712746"/>
            <a:ext cx="72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1000" b="1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4F84D9-946C-2585-763B-ACB1D22A6306}"/>
              </a:ext>
            </a:extLst>
          </p:cNvPr>
          <p:cNvSpPr>
            <a:spLocks noChangeAspect="1"/>
          </p:cNvSpPr>
          <p:nvPr/>
        </p:nvSpPr>
        <p:spPr>
          <a:xfrm>
            <a:off x="1203249" y="712746"/>
            <a:ext cx="72000" cy="72000"/>
          </a:xfrm>
          <a:prstGeom prst="rect">
            <a:avLst/>
          </a:pr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600" dirty="0">
                <a:solidFill>
                  <a:schemeClr val="bg1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5264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000"/>
    </mc:Choice>
    <mc:Fallback xmlns="">
      <p:transition advTm="14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autoRev="1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16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2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3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autoRev="1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autoRev="1" fill="hold" grpId="2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utoRev="1" fill="hold" grpId="3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57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8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59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7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69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78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80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87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8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89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0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9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08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9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1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3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15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6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17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19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121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30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1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32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3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34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5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7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9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41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43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45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8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7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58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9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60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1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62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3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7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69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0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71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2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73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175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77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8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0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2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3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84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5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86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7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88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9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1" dur="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3" dur="25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4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95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6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97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8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99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0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2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3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6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8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0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1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212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3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214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5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216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7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2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223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4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225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6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227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8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229" presetID="16" presetClass="exit" presetSubtype="26" fill="hold" nodeType="after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5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6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8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9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0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2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3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4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6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7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8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0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1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2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4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5" dur="25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6" dur="25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8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9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0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2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3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4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6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7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8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0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1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2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73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6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7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78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81" dur="25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2" dur="25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83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86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7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88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0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1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2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3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6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7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8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01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2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03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06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7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08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0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1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2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4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5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6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8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19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0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3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4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5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6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8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29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0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2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33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4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6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37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8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41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2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43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5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46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7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48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51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2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3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5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56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7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8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3" grpId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32" grpId="0"/>
          <p:bldP spid="32" grpId="1"/>
          <p:bldP spid="32" grpId="2"/>
          <p:bldP spid="32" grpId="3"/>
          <p:bldP spid="32" grpId="4"/>
          <p:bldP spid="26" grpId="0" animBg="1"/>
          <p:bldP spid="26" grpId="1" animBg="1"/>
          <p:bldP spid="34" grpId="0"/>
          <p:bldP spid="34" grpId="1"/>
          <p:bldP spid="34" grpId="2"/>
          <p:bldP spid="34" grpId="3"/>
          <p:bldP spid="34" grpId="4"/>
          <p:bldP spid="9" grpId="0" animBg="1"/>
          <p:bldP spid="9" grpId="1" animBg="1"/>
          <p:bldP spid="9" grpId="2" animBg="1"/>
          <p:bldP spid="9" grpId="3" animBg="1"/>
          <p:bldP spid="9" grpId="4" animBg="1"/>
          <p:bldP spid="40" grpId="0"/>
          <p:bldP spid="40" grpId="1"/>
          <p:bldP spid="40" grpId="2"/>
          <p:bldP spid="40" grpId="3"/>
          <p:bldP spid="40" grpId="4"/>
          <p:bldP spid="39" grpId="0" animBg="1"/>
          <p:bldP spid="39" grpId="1" animBg="1"/>
          <p:bldP spid="42" grpId="0"/>
          <p:bldP spid="42" grpId="1"/>
          <p:bldP spid="42" grpId="2"/>
          <p:bldP spid="42" grpId="3"/>
          <p:bldP spid="42" grpId="4"/>
          <p:bldP spid="55" grpId="0" animBg="1"/>
          <p:bldP spid="55" grpId="1" animBg="1"/>
          <p:bldP spid="55" grpId="2" animBg="1"/>
          <p:bldP spid="55" grpId="3" animBg="1"/>
          <p:bldP spid="55" grpId="4" animBg="1"/>
          <p:bldP spid="44" grpId="0"/>
          <p:bldP spid="44" grpId="1"/>
          <p:bldP spid="44" grpId="2"/>
          <p:bldP spid="44" grpId="3"/>
          <p:bldP spid="44" grpId="4"/>
          <p:bldP spid="43" grpId="0" animBg="1"/>
          <p:bldP spid="43" grpId="1" animBg="1"/>
          <p:bldP spid="45" grpId="0"/>
          <p:bldP spid="45" grpId="1"/>
          <p:bldP spid="45" grpId="2"/>
          <p:bldP spid="45" grpId="3"/>
          <p:bldP spid="45" grpId="4"/>
          <p:bldP spid="56" grpId="0" animBg="1"/>
          <p:bldP spid="56" grpId="1" animBg="1"/>
          <p:bldP spid="56" grpId="2" animBg="1"/>
          <p:bldP spid="56" grpId="3" animBg="1"/>
          <p:bldP spid="56" grpId="4" animBg="1"/>
          <p:bldP spid="47" grpId="0"/>
          <p:bldP spid="47" grpId="1"/>
          <p:bldP spid="47" grpId="2"/>
          <p:bldP spid="47" grpId="3"/>
          <p:bldP spid="47" grpId="4"/>
          <p:bldP spid="46" grpId="0" animBg="1"/>
          <p:bldP spid="46" grpId="1" animBg="1"/>
          <p:bldP spid="48" grpId="0"/>
          <p:bldP spid="48" grpId="1"/>
          <p:bldP spid="48" grpId="2"/>
          <p:bldP spid="48" grpId="3"/>
          <p:bldP spid="48" grpId="4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4" grpId="0"/>
          <p:bldP spid="24" grpId="1"/>
          <p:bldP spid="24" grpId="2"/>
          <p:bldP spid="24" grpId="3"/>
          <p:bldP spid="24" grpId="4"/>
          <p:bldP spid="25" grpId="0"/>
          <p:bldP spid="25" grpId="1"/>
          <p:bldP spid="25" grpId="2"/>
          <p:bldP spid="25" grpId="3"/>
          <p:bldP spid="25" grpId="4"/>
          <p:bldP spid="27" grpId="0"/>
          <p:bldP spid="27" grpId="1"/>
          <p:bldP spid="27" grpId="2"/>
          <p:bldP spid="27" grpId="3"/>
          <p:bldP spid="27" grpId="4"/>
          <p:bldP spid="28" grpId="0"/>
          <p:bldP spid="28" grpId="1"/>
          <p:bldP spid="28" grpId="2"/>
          <p:bldP spid="28" grpId="3"/>
          <p:bldP spid="28" grpId="4"/>
          <p:bldP spid="30" grpId="0" animBg="1"/>
          <p:bldP spid="30" grpId="1" animBg="1"/>
          <p:bldP spid="31" grpId="0" animBg="1"/>
          <p:bldP spid="31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autoRev="1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16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2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3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6" presetClass="emph" presetSubtype="0" autoRev="1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27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" presetID="6" presetClass="emph" presetSubtype="0" autoRev="1" fill="hold" grpId="2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animScale>
                                          <p:cBhvr>
                                            <p:cTn id="29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utoRev="1" fill="hold" grpId="3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2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4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8" dur="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3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57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8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59" dur="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2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67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69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2" dur="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2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4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76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78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80" dur="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87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8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89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0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9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7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04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5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06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7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08" dur="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9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1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2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3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15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6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17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8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19" dur="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0" fill="hold">
                                <p:stCondLst>
                                  <p:cond delay="4100"/>
                                </p:stCondLst>
                                <p:childTnLst>
                                  <p:par>
                                    <p:cTn id="121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2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4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30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1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32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3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34" dur="50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5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7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8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9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41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43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45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48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9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1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2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7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58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9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60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1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62" dur="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3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1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5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6" dur="2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7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8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169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0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171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2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173" dur="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4" fill="hold">
                                <p:stCondLst>
                                  <p:cond delay="6900"/>
                                </p:stCondLst>
                                <p:childTnLst>
                                  <p:par>
                                    <p:cTn id="175" presetID="16" presetClass="entr" presetSubtype="42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77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8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0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1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2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3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84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5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86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7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88" dur="50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9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1" dur="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2" dur="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3" dur="25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4" presetID="6" presetClass="emph" presetSubtype="0" autoRev="1" fill="hold" grpId="1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animScale>
                                          <p:cBhvr>
                                            <p:cTn id="195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6" presetID="6" presetClass="emph" presetSubtype="0" autoRev="1" fill="hold" grpId="2" nodeType="withEffect">
                                      <p:stCondLst>
                                        <p:cond delay="2350"/>
                                      </p:stCondLst>
                                      <p:childTnLst>
                                        <p:animScale>
                                          <p:cBhvr>
                                            <p:cTn id="197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8" presetID="6" presetClass="emph" presetSubtype="0" autoRev="1" fill="hold" grpId="3" nodeType="withEffect">
                                      <p:stCondLst>
                                        <p:cond delay="2450"/>
                                      </p:stCondLst>
                                      <p:childTnLst>
                                        <p:animScale>
                                          <p:cBhvr>
                                            <p:cTn id="199" dur="5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0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2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3" presetID="22" presetClass="entr" presetSubtype="4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6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8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9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0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1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212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3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214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5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216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7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9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0" dur="2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2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223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4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225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6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227" dur="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8" fill="hold">
                                <p:stCondLst>
                                  <p:cond delay="9700"/>
                                </p:stCondLst>
                                <p:childTnLst>
                                  <p:par>
                                    <p:cTn id="229" presetID="16" presetClass="exit" presetSubtype="26" fill="hold" nodeType="after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3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5" presetID="16" presetClass="exit" presetSubtype="26" fill="hold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Effect transition="out" filter="barn(inHorizontal)">
                                          <p:cBhvr>
                                            <p:cTn id="236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8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9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0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2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3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4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6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7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8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0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1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2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4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5" dur="25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6" dur="250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8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9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0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2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3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4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6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7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8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0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1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2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73" dur="25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76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7" dur="25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78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81" dur="25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2" dur="250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83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86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7" dur="250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88" dur="25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0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1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2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3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96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7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98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01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2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03" dur="25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5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06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7" dur="250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08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0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1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2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4" presetID="2" presetClass="exit" presetSubtype="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15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6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8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19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0" dur="25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3" presetID="53" presetClass="exit" presetSubtype="32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4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5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26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8" presetID="2" presetClass="exit" presetSubtype="8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29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0" dur="25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2" presetID="2" presetClass="exit" presetSubtype="8" fill="hold" grpId="4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33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4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6" presetID="2" presetClass="exit" presetSubtype="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37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8" dur="250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41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2" dur="25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43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5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46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7" dur="25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48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0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51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2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3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4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5" presetID="53" presetClass="exit" presetSubtype="32" fill="hold" grpId="1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56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7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8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3" grpId="1"/>
          <p:bldP spid="8" grpId="0" animBg="1"/>
          <p:bldP spid="8" grpId="1" animBg="1"/>
          <p:bldP spid="8" grpId="2" animBg="1"/>
          <p:bldP spid="8" grpId="3" animBg="1"/>
          <p:bldP spid="8" grpId="4" animBg="1"/>
          <p:bldP spid="32" grpId="0"/>
          <p:bldP spid="32" grpId="1"/>
          <p:bldP spid="32" grpId="2"/>
          <p:bldP spid="32" grpId="3"/>
          <p:bldP spid="32" grpId="4"/>
          <p:bldP spid="26" grpId="0" animBg="1"/>
          <p:bldP spid="26" grpId="1" animBg="1"/>
          <p:bldP spid="34" grpId="0"/>
          <p:bldP spid="34" grpId="1"/>
          <p:bldP spid="34" grpId="2"/>
          <p:bldP spid="34" grpId="3"/>
          <p:bldP spid="34" grpId="4"/>
          <p:bldP spid="9" grpId="0" animBg="1"/>
          <p:bldP spid="9" grpId="1" animBg="1"/>
          <p:bldP spid="9" grpId="2" animBg="1"/>
          <p:bldP spid="9" grpId="3" animBg="1"/>
          <p:bldP spid="9" grpId="4" animBg="1"/>
          <p:bldP spid="40" grpId="0"/>
          <p:bldP spid="40" grpId="1"/>
          <p:bldP spid="40" grpId="2"/>
          <p:bldP spid="40" grpId="3"/>
          <p:bldP spid="40" grpId="4"/>
          <p:bldP spid="39" grpId="0" animBg="1"/>
          <p:bldP spid="39" grpId="1" animBg="1"/>
          <p:bldP spid="42" grpId="0"/>
          <p:bldP spid="42" grpId="1"/>
          <p:bldP spid="42" grpId="2"/>
          <p:bldP spid="42" grpId="3"/>
          <p:bldP spid="42" grpId="4"/>
          <p:bldP spid="55" grpId="0" animBg="1"/>
          <p:bldP spid="55" grpId="1" animBg="1"/>
          <p:bldP spid="55" grpId="2" animBg="1"/>
          <p:bldP spid="55" grpId="3" animBg="1"/>
          <p:bldP spid="55" grpId="4" animBg="1"/>
          <p:bldP spid="44" grpId="0"/>
          <p:bldP spid="44" grpId="1"/>
          <p:bldP spid="44" grpId="2"/>
          <p:bldP spid="44" grpId="3"/>
          <p:bldP spid="44" grpId="4"/>
          <p:bldP spid="43" grpId="0" animBg="1"/>
          <p:bldP spid="43" grpId="1" animBg="1"/>
          <p:bldP spid="45" grpId="0"/>
          <p:bldP spid="45" grpId="1"/>
          <p:bldP spid="45" grpId="2"/>
          <p:bldP spid="45" grpId="3"/>
          <p:bldP spid="45" grpId="4"/>
          <p:bldP spid="56" grpId="0" animBg="1"/>
          <p:bldP spid="56" grpId="1" animBg="1"/>
          <p:bldP spid="56" grpId="2" animBg="1"/>
          <p:bldP spid="56" grpId="3" animBg="1"/>
          <p:bldP spid="56" grpId="4" animBg="1"/>
          <p:bldP spid="47" grpId="0"/>
          <p:bldP spid="47" grpId="1"/>
          <p:bldP spid="47" grpId="2"/>
          <p:bldP spid="47" grpId="3"/>
          <p:bldP spid="47" grpId="4"/>
          <p:bldP spid="46" grpId="0" animBg="1"/>
          <p:bldP spid="46" grpId="1" animBg="1"/>
          <p:bldP spid="48" grpId="0"/>
          <p:bldP spid="48" grpId="1"/>
          <p:bldP spid="48" grpId="2"/>
          <p:bldP spid="48" grpId="3"/>
          <p:bldP spid="48" grpId="4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4" grpId="0"/>
          <p:bldP spid="24" grpId="1"/>
          <p:bldP spid="24" grpId="2"/>
          <p:bldP spid="24" grpId="3"/>
          <p:bldP spid="24" grpId="4"/>
          <p:bldP spid="25" grpId="0"/>
          <p:bldP spid="25" grpId="1"/>
          <p:bldP spid="25" grpId="2"/>
          <p:bldP spid="25" grpId="3"/>
          <p:bldP spid="25" grpId="4"/>
          <p:bldP spid="27" grpId="0"/>
          <p:bldP spid="27" grpId="1"/>
          <p:bldP spid="27" grpId="2"/>
          <p:bldP spid="27" grpId="3"/>
          <p:bldP spid="27" grpId="4"/>
          <p:bldP spid="28" grpId="0"/>
          <p:bldP spid="28" grpId="1"/>
          <p:bldP spid="28" grpId="2"/>
          <p:bldP spid="28" grpId="3"/>
          <p:bldP spid="28" grpId="4"/>
          <p:bldP spid="30" grpId="0" animBg="1"/>
          <p:bldP spid="30" grpId="1" animBg="1"/>
          <p:bldP spid="31" grpId="0" animBg="1"/>
          <p:bldP spid="31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PPS Logo" descr="GP Patient Survey logo">
            <a:extLst>
              <a:ext uri="{FF2B5EF4-FFF2-40B4-BE49-F238E27FC236}">
                <a16:creationId xmlns:a16="http://schemas.microsoft.com/office/drawing/2014/main" id="{35A4ED94-1DFE-AD57-3034-0CC2B544D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6" name="Ipsos Logo">
            <a:extLst>
              <a:ext uri="{FF2B5EF4-FFF2-40B4-BE49-F238E27FC236}">
                <a16:creationId xmlns:a16="http://schemas.microsoft.com/office/drawing/2014/main" id="{22E07237-531C-FAD6-C4B1-FB0DF957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37" name="Footer">
            <a:extLst>
              <a:ext uri="{FF2B5EF4-FFF2-40B4-BE49-F238E27FC236}">
                <a16:creationId xmlns:a16="http://schemas.microsoft.com/office/drawing/2014/main" id="{F5F6AFC0-74FB-6D9D-596D-CEA2A5E7508D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38" name="Line (Top Right)">
            <a:extLst>
              <a:ext uri="{FF2B5EF4-FFF2-40B4-BE49-F238E27FC236}">
                <a16:creationId xmlns:a16="http://schemas.microsoft.com/office/drawing/2014/main" id="{0885EF76-BC8F-CBBB-13A4-FBFC8F6472A5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e (Bottom Left)">
            <a:extLst>
              <a:ext uri="{FF2B5EF4-FFF2-40B4-BE49-F238E27FC236}">
                <a16:creationId xmlns:a16="http://schemas.microsoft.com/office/drawing/2014/main" id="{C65AE354-8762-D44E-80B3-22F37AB34460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716543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Subtitle">
            <a:extLst>
              <a:ext uri="{FF2B5EF4-FFF2-40B4-BE49-F238E27FC236}">
                <a16:creationId xmlns:a16="http://schemas.microsoft.com/office/drawing/2014/main" id="{2AF7F726-B0F0-7CA0-6C52-E9D10DFEA48F}"/>
              </a:ext>
            </a:extLst>
          </p:cNvPr>
          <p:cNvSpPr txBox="1"/>
          <p:nvPr/>
        </p:nvSpPr>
        <p:spPr>
          <a:xfrm>
            <a:off x="127538" y="407243"/>
            <a:ext cx="1284006" cy="1661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en-GB" sz="1200" dirty="0">
                <a:solidFill>
                  <a:prstClr val="white"/>
                </a:solidFill>
              </a:rPr>
              <a:t>Knew next steps? 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Description">
            <a:extLst>
              <a:ext uri="{FF2B5EF4-FFF2-40B4-BE49-F238E27FC236}">
                <a16:creationId xmlns:a16="http://schemas.microsoft.com/office/drawing/2014/main" id="{5C119064-9F1C-9416-B21A-0698F353717B}"/>
              </a:ext>
            </a:extLst>
          </p:cNvPr>
          <p:cNvSpPr txBox="1"/>
          <p:nvPr/>
        </p:nvSpPr>
        <p:spPr>
          <a:xfrm>
            <a:off x="127538" y="620069"/>
            <a:ext cx="1800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800" dirty="0">
                <a:solidFill>
                  <a:schemeClr val="bg1"/>
                </a:solidFill>
              </a:rPr>
              <a:t>Of those who had tried to contact their GP practice…</a:t>
            </a:r>
            <a:endParaRPr lang="en-GB" sz="800" b="1" dirty="0">
              <a:solidFill>
                <a:schemeClr val="bg1"/>
              </a:solidFill>
            </a:endParaRPr>
          </a:p>
        </p:txBody>
      </p:sp>
      <p:sp>
        <p:nvSpPr>
          <p:cNvPr id="5" name="Face to Face: Data">
            <a:extLst>
              <a:ext uri="{FF2B5EF4-FFF2-40B4-BE49-F238E27FC236}">
                <a16:creationId xmlns:a16="http://schemas.microsoft.com/office/drawing/2014/main" id="{182A027F-23C0-FBFD-31FD-D4FB2A1CB1A4}"/>
              </a:ext>
            </a:extLst>
          </p:cNvPr>
          <p:cNvSpPr txBox="1"/>
          <p:nvPr/>
        </p:nvSpPr>
        <p:spPr>
          <a:xfrm>
            <a:off x="1179166" y="823196"/>
            <a:ext cx="612000" cy="252000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noAutofit/>
          </a:bodyPr>
          <a:lstStyle/>
          <a:p>
            <a:pPr algn="r"/>
            <a:r>
              <a:rPr lang="en-GB" sz="1800" b="1" dirty="0">
                <a:solidFill>
                  <a:schemeClr val="bg1"/>
                </a:solidFill>
              </a:rPr>
              <a:t>73%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7" name="Face to Face: Data">
            <a:extLst>
              <a:ext uri="{FF2B5EF4-FFF2-40B4-BE49-F238E27FC236}">
                <a16:creationId xmlns:a16="http://schemas.microsoft.com/office/drawing/2014/main" id="{2F7794AB-888B-4647-7C3B-31C295A4AC4C}"/>
              </a:ext>
            </a:extLst>
          </p:cNvPr>
          <p:cNvSpPr txBox="1"/>
          <p:nvPr/>
        </p:nvSpPr>
        <p:spPr>
          <a:xfrm>
            <a:off x="1814738" y="753637"/>
            <a:ext cx="1049112" cy="360000"/>
          </a:xfrm>
          <a:prstGeom prst="rect">
            <a:avLst/>
          </a:prstGeom>
          <a:noFill/>
        </p:spPr>
        <p:txBody>
          <a:bodyPr wrap="square" lIns="0" tIns="36000" rIns="0" bIns="36000" rtlCol="0" anchor="ctr">
            <a:no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knew next steps</a:t>
            </a:r>
            <a:br>
              <a:rPr lang="en-GB" sz="800" dirty="0">
                <a:solidFill>
                  <a:schemeClr val="bg1"/>
                </a:solidFill>
              </a:rPr>
            </a:br>
            <a:r>
              <a:rPr lang="en-GB" sz="800" dirty="0">
                <a:solidFill>
                  <a:schemeClr val="bg1"/>
                </a:solidFill>
              </a:rPr>
              <a:t>within 2 days</a:t>
            </a:r>
          </a:p>
        </p:txBody>
      </p:sp>
      <p:sp>
        <p:nvSpPr>
          <p:cNvPr id="21" name="Face to Face: Data">
            <a:extLst>
              <a:ext uri="{FF2B5EF4-FFF2-40B4-BE49-F238E27FC236}">
                <a16:creationId xmlns:a16="http://schemas.microsoft.com/office/drawing/2014/main" id="{AB81F18D-E208-B87B-F707-7CF6BD3429D6}"/>
              </a:ext>
            </a:extLst>
          </p:cNvPr>
          <p:cNvSpPr txBox="1"/>
          <p:nvPr/>
        </p:nvSpPr>
        <p:spPr>
          <a:xfrm>
            <a:off x="1152225" y="1248231"/>
            <a:ext cx="612000" cy="252000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noAutofit/>
          </a:bodyPr>
          <a:lstStyle/>
          <a:p>
            <a:pPr algn="r"/>
            <a:r>
              <a:rPr lang="en-GB" sz="1800" b="1" dirty="0">
                <a:solidFill>
                  <a:schemeClr val="bg1"/>
                </a:solidFill>
              </a:rPr>
              <a:t>6%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2" name="Face to Face: Data">
            <a:extLst>
              <a:ext uri="{FF2B5EF4-FFF2-40B4-BE49-F238E27FC236}">
                <a16:creationId xmlns:a16="http://schemas.microsoft.com/office/drawing/2014/main" id="{532AFC84-AB53-C705-CD47-8DA50A0BF291}"/>
              </a:ext>
            </a:extLst>
          </p:cNvPr>
          <p:cNvSpPr txBox="1"/>
          <p:nvPr/>
        </p:nvSpPr>
        <p:spPr>
          <a:xfrm>
            <a:off x="1811941" y="1200469"/>
            <a:ext cx="1080000" cy="360000"/>
          </a:xfrm>
          <a:prstGeom prst="rect">
            <a:avLst/>
          </a:prstGeom>
          <a:noFill/>
        </p:spPr>
        <p:txBody>
          <a:bodyPr wrap="square" lIns="0" tIns="36000" rIns="0" bIns="36000" rtlCol="0" anchor="ctr">
            <a:no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knew next steps</a:t>
            </a:r>
            <a:br>
              <a:rPr lang="en-GB" sz="800" dirty="0">
                <a:solidFill>
                  <a:schemeClr val="bg1"/>
                </a:solidFill>
              </a:rPr>
            </a:br>
            <a:r>
              <a:rPr lang="en-GB" sz="800" dirty="0">
                <a:solidFill>
                  <a:schemeClr val="bg1"/>
                </a:solidFill>
              </a:rPr>
              <a:t>after 2 or more days</a:t>
            </a:r>
          </a:p>
        </p:txBody>
      </p:sp>
      <p:sp>
        <p:nvSpPr>
          <p:cNvPr id="23" name="Face to Face: Data">
            <a:extLst>
              <a:ext uri="{FF2B5EF4-FFF2-40B4-BE49-F238E27FC236}">
                <a16:creationId xmlns:a16="http://schemas.microsoft.com/office/drawing/2014/main" id="{394BB627-D8E9-0780-30D3-E0062106BA27}"/>
              </a:ext>
            </a:extLst>
          </p:cNvPr>
          <p:cNvSpPr txBox="1"/>
          <p:nvPr/>
        </p:nvSpPr>
        <p:spPr>
          <a:xfrm>
            <a:off x="1182826" y="1673797"/>
            <a:ext cx="612000" cy="252000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noAutofit/>
          </a:bodyPr>
          <a:lstStyle/>
          <a:p>
            <a:pPr algn="r"/>
            <a:r>
              <a:rPr lang="en-GB" sz="1800" b="1" dirty="0">
                <a:solidFill>
                  <a:schemeClr val="bg1"/>
                </a:solidFill>
              </a:rPr>
              <a:t>18%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4" name="Face to Face: Data">
            <a:extLst>
              <a:ext uri="{FF2B5EF4-FFF2-40B4-BE49-F238E27FC236}">
                <a16:creationId xmlns:a16="http://schemas.microsoft.com/office/drawing/2014/main" id="{834ED4E9-E28F-C7B9-037D-6E1CC41C9F63}"/>
              </a:ext>
            </a:extLst>
          </p:cNvPr>
          <p:cNvSpPr txBox="1"/>
          <p:nvPr/>
        </p:nvSpPr>
        <p:spPr>
          <a:xfrm>
            <a:off x="1811941" y="1621588"/>
            <a:ext cx="1046793" cy="360000"/>
          </a:xfrm>
          <a:prstGeom prst="rect">
            <a:avLst/>
          </a:prstGeom>
          <a:noFill/>
        </p:spPr>
        <p:txBody>
          <a:bodyPr wrap="square" lIns="0" tIns="36000" rIns="0" bIns="36000" rtlCol="0" anchor="ctr">
            <a:no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did not know next steps</a:t>
            </a:r>
          </a:p>
        </p:txBody>
      </p:sp>
      <p:sp>
        <p:nvSpPr>
          <p:cNvPr id="26" name="Face to Face: Data">
            <a:extLst>
              <a:ext uri="{FF2B5EF4-FFF2-40B4-BE49-F238E27FC236}">
                <a16:creationId xmlns:a16="http://schemas.microsoft.com/office/drawing/2014/main" id="{17795C90-7B1A-2C69-A3D6-D24DD2B895F4}"/>
              </a:ext>
            </a:extLst>
          </p:cNvPr>
          <p:cNvSpPr txBox="1"/>
          <p:nvPr/>
        </p:nvSpPr>
        <p:spPr>
          <a:xfrm>
            <a:off x="1176564" y="2101165"/>
            <a:ext cx="612000" cy="252000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noAutofit/>
          </a:bodyPr>
          <a:lstStyle/>
          <a:p>
            <a:pPr algn="r"/>
            <a:r>
              <a:rPr lang="en-GB" sz="1800" b="1" dirty="0">
                <a:solidFill>
                  <a:schemeClr val="bg1"/>
                </a:solidFill>
              </a:rPr>
              <a:t>4%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7" name="Face to Face: Data">
            <a:extLst>
              <a:ext uri="{FF2B5EF4-FFF2-40B4-BE49-F238E27FC236}">
                <a16:creationId xmlns:a16="http://schemas.microsoft.com/office/drawing/2014/main" id="{E9C61D05-3D83-4D71-37B5-C06FD2AE8393}"/>
              </a:ext>
            </a:extLst>
          </p:cNvPr>
          <p:cNvSpPr txBox="1"/>
          <p:nvPr/>
        </p:nvSpPr>
        <p:spPr>
          <a:xfrm>
            <a:off x="1817056" y="2035186"/>
            <a:ext cx="1046794" cy="360000"/>
          </a:xfrm>
          <a:prstGeom prst="rect">
            <a:avLst/>
          </a:prstGeom>
          <a:noFill/>
        </p:spPr>
        <p:txBody>
          <a:bodyPr wrap="square" lIns="0" tIns="36000" rIns="0" bIns="36000" rtlCol="0" anchor="ctr">
            <a:no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could not contact their GP practice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29EDBD9-A755-D8AD-8E79-CAB43A683E26}"/>
              </a:ext>
            </a:extLst>
          </p:cNvPr>
          <p:cNvSpPr/>
          <p:nvPr/>
        </p:nvSpPr>
        <p:spPr>
          <a:xfrm>
            <a:off x="193251" y="925864"/>
            <a:ext cx="720000" cy="1123001"/>
          </a:xfrm>
          <a:prstGeom prst="rect">
            <a:avLst/>
          </a:prstGeom>
          <a:solidFill>
            <a:schemeClr val="bg1"/>
          </a:solidFill>
          <a:ln w="19050" cap="flat">
            <a:solidFill>
              <a:srgbClr val="003087"/>
            </a:solidFill>
            <a:prstDash val="solid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44AF1C-688F-766E-FF98-B379BA87778A}"/>
              </a:ext>
            </a:extLst>
          </p:cNvPr>
          <p:cNvSpPr/>
          <p:nvPr/>
        </p:nvSpPr>
        <p:spPr>
          <a:xfrm>
            <a:off x="193251" y="2046083"/>
            <a:ext cx="720000" cy="92217"/>
          </a:xfrm>
          <a:prstGeom prst="rect">
            <a:avLst/>
          </a:prstGeom>
          <a:solidFill>
            <a:srgbClr val="99C7EB"/>
          </a:solidFill>
          <a:ln w="19050" cap="flat">
            <a:solidFill>
              <a:srgbClr val="003087"/>
            </a:solidFill>
            <a:prstDash val="solid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1310F19-8738-5D12-08E5-D71A1BBB19D4}"/>
              </a:ext>
            </a:extLst>
          </p:cNvPr>
          <p:cNvSpPr/>
          <p:nvPr/>
        </p:nvSpPr>
        <p:spPr>
          <a:xfrm>
            <a:off x="193251" y="2142653"/>
            <a:ext cx="720000" cy="271603"/>
          </a:xfrm>
          <a:prstGeom prst="rect">
            <a:avLst/>
          </a:prstGeom>
          <a:solidFill>
            <a:srgbClr val="005EB8"/>
          </a:solidFill>
          <a:ln w="19050" cap="flat">
            <a:solidFill>
              <a:srgbClr val="003087"/>
            </a:solidFill>
            <a:prstDash val="solid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 err="1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5A5036E-DBB2-2ED9-08FE-C8A916CEA7B0}"/>
              </a:ext>
            </a:extLst>
          </p:cNvPr>
          <p:cNvSpPr/>
          <p:nvPr/>
        </p:nvSpPr>
        <p:spPr>
          <a:xfrm>
            <a:off x="193251" y="2414256"/>
            <a:ext cx="720000" cy="59411"/>
          </a:xfrm>
          <a:prstGeom prst="rect">
            <a:avLst/>
          </a:prstGeom>
          <a:solidFill>
            <a:srgbClr val="919EA8"/>
          </a:solidFill>
          <a:ln w="19050" cap="flat">
            <a:solidFill>
              <a:srgbClr val="003087"/>
            </a:solidFill>
            <a:prstDash val="solid"/>
            <a:rou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 err="1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0467E5-1F63-5F19-681C-395B518D5816}"/>
              </a:ext>
            </a:extLst>
          </p:cNvPr>
          <p:cNvCxnSpPr>
            <a:cxnSpLocks/>
            <a:endCxn id="56" idx="1"/>
          </p:cNvCxnSpPr>
          <p:nvPr/>
        </p:nvCxnSpPr>
        <p:spPr>
          <a:xfrm flipV="1">
            <a:off x="913251" y="949196"/>
            <a:ext cx="241693" cy="0"/>
          </a:xfrm>
          <a:prstGeom prst="line">
            <a:avLst/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3F03F6E-B425-53C0-AD76-42E7C1DEE001}"/>
              </a:ext>
            </a:extLst>
          </p:cNvPr>
          <p:cNvCxnSpPr>
            <a:cxnSpLocks/>
            <a:stCxn id="44" idx="3"/>
            <a:endCxn id="60" idx="1"/>
          </p:cNvCxnSpPr>
          <p:nvPr/>
        </p:nvCxnSpPr>
        <p:spPr>
          <a:xfrm flipV="1">
            <a:off x="913251" y="1799797"/>
            <a:ext cx="245139" cy="478658"/>
          </a:xfrm>
          <a:prstGeom prst="bentConnector3">
            <a:avLst>
              <a:gd name="adj1" fmla="val 38558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Left Bracket 55">
            <a:extLst>
              <a:ext uri="{FF2B5EF4-FFF2-40B4-BE49-F238E27FC236}">
                <a16:creationId xmlns:a16="http://schemas.microsoft.com/office/drawing/2014/main" id="{911C51A0-A8D2-F24C-442F-BB3BB629FB64}"/>
              </a:ext>
            </a:extLst>
          </p:cNvPr>
          <p:cNvSpPr/>
          <p:nvPr/>
        </p:nvSpPr>
        <p:spPr>
          <a:xfrm>
            <a:off x="1154944" y="841196"/>
            <a:ext cx="36000" cy="216000"/>
          </a:xfrm>
          <a:prstGeom prst="leftBracket">
            <a:avLst>
              <a:gd name="adj" fmla="val 0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Left Bracket 57">
            <a:extLst>
              <a:ext uri="{FF2B5EF4-FFF2-40B4-BE49-F238E27FC236}">
                <a16:creationId xmlns:a16="http://schemas.microsoft.com/office/drawing/2014/main" id="{1DD67E46-3201-2C46-4E11-A25F497BAF65}"/>
              </a:ext>
            </a:extLst>
          </p:cNvPr>
          <p:cNvSpPr/>
          <p:nvPr/>
        </p:nvSpPr>
        <p:spPr>
          <a:xfrm>
            <a:off x="1154944" y="2119165"/>
            <a:ext cx="36000" cy="216000"/>
          </a:xfrm>
          <a:prstGeom prst="leftBracket">
            <a:avLst>
              <a:gd name="adj" fmla="val 0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Left Bracket 58">
            <a:extLst>
              <a:ext uri="{FF2B5EF4-FFF2-40B4-BE49-F238E27FC236}">
                <a16:creationId xmlns:a16="http://schemas.microsoft.com/office/drawing/2014/main" id="{ACC69262-0166-5354-3882-AAA08AF535FB}"/>
              </a:ext>
            </a:extLst>
          </p:cNvPr>
          <p:cNvSpPr/>
          <p:nvPr/>
        </p:nvSpPr>
        <p:spPr>
          <a:xfrm>
            <a:off x="1146826" y="1266231"/>
            <a:ext cx="36000" cy="216000"/>
          </a:xfrm>
          <a:prstGeom prst="leftBracket">
            <a:avLst>
              <a:gd name="adj" fmla="val 0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Left Bracket 59">
            <a:extLst>
              <a:ext uri="{FF2B5EF4-FFF2-40B4-BE49-F238E27FC236}">
                <a16:creationId xmlns:a16="http://schemas.microsoft.com/office/drawing/2014/main" id="{1ABA0D71-5AB5-C1F9-A401-4C968A6A0B52}"/>
              </a:ext>
            </a:extLst>
          </p:cNvPr>
          <p:cNvSpPr/>
          <p:nvPr/>
        </p:nvSpPr>
        <p:spPr>
          <a:xfrm>
            <a:off x="1158390" y="1691797"/>
            <a:ext cx="36000" cy="216000"/>
          </a:xfrm>
          <a:prstGeom prst="leftBracket">
            <a:avLst>
              <a:gd name="adj" fmla="val 0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A65F11D2-9C96-B426-A333-0CF57C8836CA}"/>
              </a:ext>
            </a:extLst>
          </p:cNvPr>
          <p:cNvCxnSpPr>
            <a:cxnSpLocks/>
            <a:stCxn id="46" idx="3"/>
            <a:endCxn id="58" idx="1"/>
          </p:cNvCxnSpPr>
          <p:nvPr/>
        </p:nvCxnSpPr>
        <p:spPr>
          <a:xfrm flipV="1">
            <a:off x="913251" y="2227165"/>
            <a:ext cx="241693" cy="216797"/>
          </a:xfrm>
          <a:prstGeom prst="bentConnector3">
            <a:avLst>
              <a:gd name="adj1" fmla="val 52321"/>
            </a:avLst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37B8A68B-AE39-AB61-ED58-750CD4EB73C7}"/>
              </a:ext>
            </a:extLst>
          </p:cNvPr>
          <p:cNvCxnSpPr>
            <a:cxnSpLocks/>
          </p:cNvCxnSpPr>
          <p:nvPr/>
        </p:nvCxnSpPr>
        <p:spPr>
          <a:xfrm>
            <a:off x="972065" y="1374231"/>
            <a:ext cx="174761" cy="0"/>
          </a:xfrm>
          <a:prstGeom prst="line">
            <a:avLst/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3D00C7C-3D38-45D1-B0EF-950E1A739239}"/>
              </a:ext>
            </a:extLst>
          </p:cNvPr>
          <p:cNvCxnSpPr>
            <a:cxnSpLocks/>
          </p:cNvCxnSpPr>
          <p:nvPr/>
        </p:nvCxnSpPr>
        <p:spPr>
          <a:xfrm>
            <a:off x="913251" y="2094924"/>
            <a:ext cx="58814" cy="0"/>
          </a:xfrm>
          <a:prstGeom prst="line">
            <a:avLst/>
          </a:prstGeom>
          <a:ln w="6350" cap="rnd">
            <a:solidFill>
              <a:srgbClr val="99C7E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76C719A-0A94-087F-326E-91F87CA1322A}"/>
              </a:ext>
            </a:extLst>
          </p:cNvPr>
          <p:cNvCxnSpPr>
            <a:cxnSpLocks/>
          </p:cNvCxnSpPr>
          <p:nvPr/>
        </p:nvCxnSpPr>
        <p:spPr>
          <a:xfrm>
            <a:off x="972065" y="1374231"/>
            <a:ext cx="0" cy="720693"/>
          </a:xfrm>
          <a:prstGeom prst="line">
            <a:avLst/>
          </a:prstGeom>
          <a:ln w="6350">
            <a:solidFill>
              <a:srgbClr val="99C7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a 01">
            <a:extLst>
              <a:ext uri="{FF2B5EF4-FFF2-40B4-BE49-F238E27FC236}">
                <a16:creationId xmlns:a16="http://schemas.microsoft.com/office/drawing/2014/main" id="{7F213D85-06A7-1EE5-2763-64AD6AF8A7F6}"/>
              </a:ext>
            </a:extLst>
          </p:cNvPr>
          <p:cNvSpPr txBox="1"/>
          <p:nvPr/>
        </p:nvSpPr>
        <p:spPr>
          <a:xfrm>
            <a:off x="1819268" y="1091380"/>
            <a:ext cx="453435" cy="8310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72% in 2024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4F561B8-DEB8-B894-A458-80D82A5094EA}"/>
              </a:ext>
            </a:extLst>
          </p:cNvPr>
          <p:cNvCxnSpPr>
            <a:cxnSpLocks/>
          </p:cNvCxnSpPr>
          <p:nvPr/>
        </p:nvCxnSpPr>
        <p:spPr>
          <a:xfrm>
            <a:off x="1823391" y="1070719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488FCFF-4BB8-C2A4-FBFA-E5D278E7EEC9}"/>
              </a:ext>
            </a:extLst>
          </p:cNvPr>
          <p:cNvCxnSpPr>
            <a:cxnSpLocks/>
          </p:cNvCxnSpPr>
          <p:nvPr/>
        </p:nvCxnSpPr>
        <p:spPr>
          <a:xfrm>
            <a:off x="1827545" y="1188216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Data 01">
            <a:extLst>
              <a:ext uri="{FF2B5EF4-FFF2-40B4-BE49-F238E27FC236}">
                <a16:creationId xmlns:a16="http://schemas.microsoft.com/office/drawing/2014/main" id="{5B2B9D59-02B2-DFDF-E6ED-5E425D197DC2}"/>
              </a:ext>
            </a:extLst>
          </p:cNvPr>
          <p:cNvSpPr txBox="1"/>
          <p:nvPr/>
        </p:nvSpPr>
        <p:spPr>
          <a:xfrm>
            <a:off x="1819268" y="1539172"/>
            <a:ext cx="453435" cy="8310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5% in 2024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7C19582-BFAE-3982-39D6-D50D64806935}"/>
              </a:ext>
            </a:extLst>
          </p:cNvPr>
          <p:cNvCxnSpPr>
            <a:cxnSpLocks/>
          </p:cNvCxnSpPr>
          <p:nvPr/>
        </p:nvCxnSpPr>
        <p:spPr>
          <a:xfrm>
            <a:off x="1823391" y="1521974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7C8A57B-62EB-12FB-CD54-E09AA02F8D05}"/>
              </a:ext>
            </a:extLst>
          </p:cNvPr>
          <p:cNvCxnSpPr>
            <a:cxnSpLocks/>
          </p:cNvCxnSpPr>
          <p:nvPr/>
        </p:nvCxnSpPr>
        <p:spPr>
          <a:xfrm>
            <a:off x="1823391" y="1639471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ata 01">
            <a:extLst>
              <a:ext uri="{FF2B5EF4-FFF2-40B4-BE49-F238E27FC236}">
                <a16:creationId xmlns:a16="http://schemas.microsoft.com/office/drawing/2014/main" id="{08FE4BF5-FA63-169A-6E64-6B3CC1A3BCD5}"/>
              </a:ext>
            </a:extLst>
          </p:cNvPr>
          <p:cNvSpPr txBox="1"/>
          <p:nvPr/>
        </p:nvSpPr>
        <p:spPr>
          <a:xfrm>
            <a:off x="1819268" y="1959634"/>
            <a:ext cx="453435" cy="8310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17% in 2024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F2C6142-17AE-7B5B-86BA-2C6CD6919710}"/>
              </a:ext>
            </a:extLst>
          </p:cNvPr>
          <p:cNvCxnSpPr>
            <a:cxnSpLocks/>
          </p:cNvCxnSpPr>
          <p:nvPr/>
        </p:nvCxnSpPr>
        <p:spPr>
          <a:xfrm>
            <a:off x="1823391" y="1942435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DA3329D-CFBB-9FA9-6AD2-5ACD3BEAF169}"/>
              </a:ext>
            </a:extLst>
          </p:cNvPr>
          <p:cNvCxnSpPr>
            <a:cxnSpLocks/>
          </p:cNvCxnSpPr>
          <p:nvPr/>
        </p:nvCxnSpPr>
        <p:spPr>
          <a:xfrm>
            <a:off x="1823391" y="2059932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ata 01">
            <a:extLst>
              <a:ext uri="{FF2B5EF4-FFF2-40B4-BE49-F238E27FC236}">
                <a16:creationId xmlns:a16="http://schemas.microsoft.com/office/drawing/2014/main" id="{B6D0C577-E2A4-18D3-29CF-EBCEE42C6E02}"/>
              </a:ext>
            </a:extLst>
          </p:cNvPr>
          <p:cNvSpPr txBox="1"/>
          <p:nvPr/>
        </p:nvSpPr>
        <p:spPr>
          <a:xfrm>
            <a:off x="1819268" y="2372506"/>
            <a:ext cx="453435" cy="8310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5% in 2024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33D988B-ACA2-0E6A-D6C8-A4D15DE6BDA2}"/>
              </a:ext>
            </a:extLst>
          </p:cNvPr>
          <p:cNvCxnSpPr>
            <a:cxnSpLocks/>
          </p:cNvCxnSpPr>
          <p:nvPr/>
        </p:nvCxnSpPr>
        <p:spPr>
          <a:xfrm>
            <a:off x="1823391" y="2355307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E8D3F76-75F0-47FB-D369-ECD3D7E03767}"/>
              </a:ext>
            </a:extLst>
          </p:cNvPr>
          <p:cNvCxnSpPr>
            <a:cxnSpLocks/>
          </p:cNvCxnSpPr>
          <p:nvPr/>
        </p:nvCxnSpPr>
        <p:spPr>
          <a:xfrm>
            <a:off x="1823391" y="2472804"/>
            <a:ext cx="46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2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3000"/>
    </mc:Choice>
    <mc:Fallback xmlns="">
      <p:transition advTm="13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6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6" presetClass="entr" presetSubtype="4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30" dur="25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6" presetClass="entr" presetSubtype="37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1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autoRev="1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2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3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25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5" dur="2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25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4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1" dur="2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fill="hold" grpId="0" nodeType="withEffect" p14:presetBounceEnd="6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2" fill="hold" grpId="0" nodeType="withEffect" p14:presetBounceEnd="6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16" presetClass="entr" presetSubtype="37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2" dur="2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6" presetClass="entr" presetSubtype="37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5" dur="25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92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94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96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98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6" presetClass="entr" presetSubtype="4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6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7" dur="2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0" dur="2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3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27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29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31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133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8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9" presetID="16" presetClass="entr" presetSubtype="4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1" dur="25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2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2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3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5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6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0" dur="25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1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62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3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64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5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66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68" presetID="2" presetClass="exit" presetSubtype="8" fill="hold" grpId="1" nodeType="after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9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0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2" presetID="2" presetClass="exit" presetSubtype="8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6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7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8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1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2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4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5" dur="25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6" dur="25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9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0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2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3" dur="250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4" dur="250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6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7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8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1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2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4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5" dur="250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6" dur="250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8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9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0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2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3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4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7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0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1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2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4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5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6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8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9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0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3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6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7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8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0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1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2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4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5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6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8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9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0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2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3" dur="250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4" dur="250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6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7" dur="25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8" dur="25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1" dur="25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2" dur="25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4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5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6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8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9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0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2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3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4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6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7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8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0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1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2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4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5" dur="25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6" dur="25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8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9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0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2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3" dur="25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4" dur="25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6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7" dur="250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8" dur="250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0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1" dur="250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2" dur="250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0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4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5" dur="250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6" dur="250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0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8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9" dur="250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0" dur="250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3" grpId="1"/>
          <p:bldP spid="4" grpId="0"/>
          <p:bldP spid="4" grpId="1"/>
          <p:bldP spid="4" grpId="2"/>
          <p:bldP spid="4" grpId="3"/>
          <p:bldP spid="4" grpId="4"/>
          <p:bldP spid="5" grpId="0"/>
          <p:bldP spid="5" grpId="1"/>
          <p:bldP spid="7" grpId="0"/>
          <p:bldP spid="7" grpId="1"/>
          <p:bldP spid="21" grpId="0"/>
          <p:bldP spid="21" grpId="1"/>
          <p:bldP spid="22" grpId="0"/>
          <p:bldP spid="22" grpId="1"/>
          <p:bldP spid="23" grpId="0"/>
          <p:bldP spid="23" grpId="1"/>
          <p:bldP spid="24" grpId="0"/>
          <p:bldP spid="24" grpId="1"/>
          <p:bldP spid="26" grpId="0"/>
          <p:bldP spid="26" grpId="1"/>
          <p:bldP spid="27" grpId="0"/>
          <p:bldP spid="27" grpId="1"/>
          <p:bldP spid="40" grpId="0" animBg="1"/>
          <p:bldP spid="40" grpId="1" animBg="1"/>
          <p:bldP spid="43" grpId="0" animBg="1"/>
          <p:bldP spid="43" grpId="1" animBg="1"/>
          <p:bldP spid="44" grpId="0" animBg="1"/>
          <p:bldP spid="44" grpId="1" animBg="1"/>
          <p:bldP spid="46" grpId="0" animBg="1"/>
          <p:bldP spid="46" grpId="1" animBg="1"/>
          <p:bldP spid="56" grpId="0" animBg="1"/>
          <p:bldP spid="56" grpId="1" animBg="1"/>
          <p:bldP spid="58" grpId="0" animBg="1"/>
          <p:bldP spid="58" grpId="1" animBg="1"/>
          <p:bldP spid="59" grpId="0" animBg="1"/>
          <p:bldP spid="59" grpId="1" animBg="1"/>
          <p:bldP spid="60" grpId="0" animBg="1"/>
          <p:bldP spid="60" grpId="1" animBg="1"/>
          <p:bldP spid="30" grpId="0"/>
          <p:bldP spid="30" grpId="1"/>
          <p:bldP spid="30" grpId="2"/>
          <p:bldP spid="30" grpId="3"/>
          <p:bldP spid="30" grpId="4"/>
          <p:bldP spid="48" grpId="0"/>
          <p:bldP spid="48" grpId="1"/>
          <p:bldP spid="48" grpId="2"/>
          <p:bldP spid="48" grpId="3"/>
          <p:bldP spid="48" grpId="4"/>
          <p:bldP spid="55" grpId="0"/>
          <p:bldP spid="55" grpId="1"/>
          <p:bldP spid="55" grpId="2"/>
          <p:bldP spid="55" grpId="3"/>
          <p:bldP spid="55" grpId="4"/>
          <p:bldP spid="63" grpId="0"/>
          <p:bldP spid="63" grpId="1"/>
          <p:bldP spid="63" grpId="2"/>
          <p:bldP spid="63" grpId="3"/>
          <p:bldP spid="63" grpId="4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6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0" dur="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300"/>
                                </p:stCondLst>
                                <p:childTnLst>
                                  <p:par>
                                    <p:cTn id="2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4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6" presetClass="entr" presetSubtype="4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30" dur="25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6" presetClass="entr" presetSubtype="37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1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53" presetClass="entr" presetSubtype="16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25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autoRev="1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2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6" presetClass="emph" presetSubtype="0" autoRev="1" fill="hold" grpId="3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animScale>
                                          <p:cBhvr>
                                            <p:cTn id="55" dur="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7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25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5" dur="25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25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4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71" dur="2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16" presetClass="entr" presetSubtype="37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2" dur="2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6" presetClass="entr" presetSubtype="37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85" dur="25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53" presetClass="entr" presetSubtype="16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8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9" dur="2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0" dur="25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autoRev="1" fill="hold" grpId="1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Scale>
                                          <p:cBhvr>
                                            <p:cTn id="92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autoRev="1" fill="hold" grpId="2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animScale>
                                          <p:cBhvr>
                                            <p:cTn id="94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autoRev="1" fill="hold" grpId="3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animScale>
                                          <p:cBhvr>
                                            <p:cTn id="96" dur="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98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3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4" presetID="16" presetClass="entr" presetSubtype="4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06" dur="25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7" dur="25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0" dur="25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1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3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25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5" dur="25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27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29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31" dur="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2" fill="hold">
                                <p:stCondLst>
                                  <p:cond delay="7700"/>
                                </p:stCondLst>
                                <p:childTnLst>
                                  <p:par>
                                    <p:cTn id="133" presetID="22" presetClass="entr" presetSubtype="1" fill="hold" grpId="0" nodeType="after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22" presetClass="entr" presetSubtype="8" fill="hold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8" dur="25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9" presetID="16" presetClass="entr" presetSubtype="4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Horizontal)">
                                          <p:cBhvr>
                                            <p:cTn id="141" dur="25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2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6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0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2" dur="25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3" presetID="16" presetClass="entr" presetSubtype="37" fill="hold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55" dur="25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6" presetID="53" presetClass="entr" presetSubtype="16" fill="hold" grpId="0" nodeType="withEffect">
                                      <p:stCondLst>
                                        <p:cond delay="175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8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9" dur="25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0" dur="25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1" presetID="6" presetClass="emph" presetSubtype="0" autoRev="1" fill="hold" grpId="1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animScale>
                                          <p:cBhvr>
                                            <p:cTn id="162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3" presetID="6" presetClass="emph" presetSubtype="0" autoRev="1" fill="hold" grpId="2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164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5" presetID="6" presetClass="emph" presetSubtype="0" autoRev="1" fill="hold" grpId="3" nodeType="withEffect">
                                      <p:stCondLst>
                                        <p:cond delay="2200"/>
                                      </p:stCondLst>
                                      <p:childTnLst>
                                        <p:animScale>
                                          <p:cBhvr>
                                            <p:cTn id="166" dur="50" fill="hold"/>
                                            <p:tgtEl>
                                              <p:spTgt spid="6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7" fill="hold">
                                <p:stCondLst>
                                  <p:cond delay="10000"/>
                                </p:stCondLst>
                                <p:childTnLst>
                                  <p:par>
                                    <p:cTn id="168" presetID="2" presetClass="exit" presetSubtype="8" fill="hold" grpId="1" nodeType="after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9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0" dur="250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2" presetID="2" presetClass="exit" presetSubtype="8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6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77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8" dur="250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1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2" dur="25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4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5" dur="25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6" dur="250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8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8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89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0" dur="250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2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3" dur="250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4" dur="250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6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97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8" dur="250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1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2" dur="25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4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5" dur="250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6" dur="250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08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09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0" dur="250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2" presetID="2" presetClass="exit" presetSubtype="8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3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4" dur="250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6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17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8" dur="25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1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0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1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2" dur="250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4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5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6" dur="25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8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29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0" dur="250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2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3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4" dur="25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36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37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8" dur="25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0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1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2" dur="25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4" presetID="2" presetClass="exit" presetSubtype="2" fill="hold" grpId="1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5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6" dur="25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4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8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49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0" dur="250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2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3" dur="250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4" dur="250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6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57" dur="25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8" dur="25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5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0" presetID="2" presetClass="exit" presetSubtype="8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1" dur="25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2" dur="250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4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5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6" dur="250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8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69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0" dur="250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2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3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4" dur="2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6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77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8" dur="250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7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0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1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2" dur="250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4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5" dur="25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6" dur="250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8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88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89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0" dur="250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2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3" dur="25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4" dur="250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6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297" dur="250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8" dur="250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9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0" presetID="2" presetClass="exit" presetSubtype="2" fill="hold" grpId="4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1" dur="250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2" dur="250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0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4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5" dur="250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6" dur="250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07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8" presetID="2" presetClass="exit" presetSubtype="2" fill="hold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09" dur="250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0" dur="250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11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/>
          <p:bldP spid="33" grpId="1"/>
          <p:bldP spid="4" grpId="0"/>
          <p:bldP spid="4" grpId="1"/>
          <p:bldP spid="4" grpId="2"/>
          <p:bldP spid="4" grpId="3"/>
          <p:bldP spid="4" grpId="4"/>
          <p:bldP spid="5" grpId="0"/>
          <p:bldP spid="5" grpId="1"/>
          <p:bldP spid="7" grpId="0"/>
          <p:bldP spid="7" grpId="1"/>
          <p:bldP spid="21" grpId="0"/>
          <p:bldP spid="21" grpId="1"/>
          <p:bldP spid="22" grpId="0"/>
          <p:bldP spid="22" grpId="1"/>
          <p:bldP spid="23" grpId="0"/>
          <p:bldP spid="23" grpId="1"/>
          <p:bldP spid="24" grpId="0"/>
          <p:bldP spid="24" grpId="1"/>
          <p:bldP spid="26" grpId="0"/>
          <p:bldP spid="26" grpId="1"/>
          <p:bldP spid="27" grpId="0"/>
          <p:bldP spid="27" grpId="1"/>
          <p:bldP spid="40" grpId="0" animBg="1"/>
          <p:bldP spid="40" grpId="1" animBg="1"/>
          <p:bldP spid="43" grpId="0" animBg="1"/>
          <p:bldP spid="43" grpId="1" animBg="1"/>
          <p:bldP spid="44" grpId="0" animBg="1"/>
          <p:bldP spid="44" grpId="1" animBg="1"/>
          <p:bldP spid="46" grpId="0" animBg="1"/>
          <p:bldP spid="46" grpId="1" animBg="1"/>
          <p:bldP spid="56" grpId="0" animBg="1"/>
          <p:bldP spid="56" grpId="1" animBg="1"/>
          <p:bldP spid="58" grpId="0" animBg="1"/>
          <p:bldP spid="58" grpId="1" animBg="1"/>
          <p:bldP spid="59" grpId="0" animBg="1"/>
          <p:bldP spid="59" grpId="1" animBg="1"/>
          <p:bldP spid="60" grpId="0" animBg="1"/>
          <p:bldP spid="60" grpId="1" animBg="1"/>
          <p:bldP spid="30" grpId="0"/>
          <p:bldP spid="30" grpId="1"/>
          <p:bldP spid="30" grpId="2"/>
          <p:bldP spid="30" grpId="3"/>
          <p:bldP spid="30" grpId="4"/>
          <p:bldP spid="48" grpId="0"/>
          <p:bldP spid="48" grpId="1"/>
          <p:bldP spid="48" grpId="2"/>
          <p:bldP spid="48" grpId="3"/>
          <p:bldP spid="48" grpId="4"/>
          <p:bldP spid="55" grpId="0"/>
          <p:bldP spid="55" grpId="1"/>
          <p:bldP spid="55" grpId="2"/>
          <p:bldP spid="55" grpId="3"/>
          <p:bldP spid="55" grpId="4"/>
          <p:bldP spid="63" grpId="0"/>
          <p:bldP spid="63" grpId="1"/>
          <p:bldP spid="63" grpId="2"/>
          <p:bldP spid="63" grpId="3"/>
          <p:bldP spid="63" grpId="4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Dark 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3087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5" name="GPPS Logo" descr="GP Patient Survey logo">
            <a:extLst>
              <a:ext uri="{FF2B5EF4-FFF2-40B4-BE49-F238E27FC236}">
                <a16:creationId xmlns:a16="http://schemas.microsoft.com/office/drawing/2014/main" id="{35A4ED94-1DFE-AD57-3034-0CC2B544D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6" name="Ipsos Logo">
            <a:extLst>
              <a:ext uri="{FF2B5EF4-FFF2-40B4-BE49-F238E27FC236}">
                <a16:creationId xmlns:a16="http://schemas.microsoft.com/office/drawing/2014/main" id="{22E07237-531C-FAD6-C4B1-FB0DF957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37" name="Footer">
            <a:extLst>
              <a:ext uri="{FF2B5EF4-FFF2-40B4-BE49-F238E27FC236}">
                <a16:creationId xmlns:a16="http://schemas.microsoft.com/office/drawing/2014/main" id="{F5F6AFC0-74FB-6D9D-596D-CEA2A5E7508D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38" name="Line (Top Right)">
            <a:extLst>
              <a:ext uri="{FF2B5EF4-FFF2-40B4-BE49-F238E27FC236}">
                <a16:creationId xmlns:a16="http://schemas.microsoft.com/office/drawing/2014/main" id="{0885EF76-BC8F-CBBB-13A4-FBFC8F6472A5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Line (Bottom Left)">
            <a:extLst>
              <a:ext uri="{FF2B5EF4-FFF2-40B4-BE49-F238E27FC236}">
                <a16:creationId xmlns:a16="http://schemas.microsoft.com/office/drawing/2014/main" id="{C65AE354-8762-D44E-80B3-22F37AB34460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716543" cy="2215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Data">
            <a:extLst>
              <a:ext uri="{FF2B5EF4-FFF2-40B4-BE49-F238E27FC236}">
                <a16:creationId xmlns:a16="http://schemas.microsoft.com/office/drawing/2014/main" id="{D09CB1D0-D11A-9CA6-D758-DF8C7CE72D24}"/>
              </a:ext>
            </a:extLst>
          </p:cNvPr>
          <p:cNvSpPr txBox="1"/>
          <p:nvPr/>
        </p:nvSpPr>
        <p:spPr>
          <a:xfrm>
            <a:off x="127538" y="806483"/>
            <a:ext cx="1027525" cy="61555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</a:rPr>
              <a:t>70%</a:t>
            </a:r>
          </a:p>
        </p:txBody>
      </p:sp>
      <p:sp>
        <p:nvSpPr>
          <p:cNvPr id="10" name="Description">
            <a:extLst>
              <a:ext uri="{FF2B5EF4-FFF2-40B4-BE49-F238E27FC236}">
                <a16:creationId xmlns:a16="http://schemas.microsoft.com/office/drawing/2014/main" id="{701FBCC2-3A50-7B78-CF20-66B499191008}"/>
              </a:ext>
            </a:extLst>
          </p:cNvPr>
          <p:cNvSpPr txBox="1"/>
          <p:nvPr/>
        </p:nvSpPr>
        <p:spPr>
          <a:xfrm>
            <a:off x="127539" y="1422036"/>
            <a:ext cx="136788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said their </a:t>
            </a:r>
            <a:r>
              <a:rPr lang="en-GB" sz="1000" b="1" dirty="0">
                <a:solidFill>
                  <a:schemeClr val="bg1"/>
                </a:solidFill>
              </a:rPr>
              <a:t>overall</a:t>
            </a:r>
            <a:r>
              <a:rPr lang="en-GB" sz="1000" dirty="0">
                <a:solidFill>
                  <a:schemeClr val="bg1"/>
                </a:solidFill>
              </a:rPr>
              <a:t> </a:t>
            </a:r>
            <a:r>
              <a:rPr lang="en-GB" sz="1000" b="1" dirty="0">
                <a:solidFill>
                  <a:schemeClr val="bg1"/>
                </a:solidFill>
              </a:rPr>
              <a:t>experience</a:t>
            </a:r>
            <a:r>
              <a:rPr lang="en-GB" sz="1000" dirty="0">
                <a:solidFill>
                  <a:schemeClr val="bg1"/>
                </a:solidFill>
              </a:rPr>
              <a:t> of </a:t>
            </a:r>
            <a:r>
              <a:rPr lang="en-GB" sz="1000" b="1" dirty="0">
                <a:solidFill>
                  <a:schemeClr val="bg1"/>
                </a:solidFill>
              </a:rPr>
              <a:t>contacting</a:t>
            </a:r>
            <a:r>
              <a:rPr lang="en-GB" sz="1000" dirty="0">
                <a:solidFill>
                  <a:schemeClr val="bg1"/>
                </a:solidFill>
              </a:rPr>
              <a:t> their GP practice was </a:t>
            </a:r>
            <a:r>
              <a:rPr lang="en-GB" sz="1000" b="1" dirty="0">
                <a:solidFill>
                  <a:schemeClr val="bg1"/>
                </a:solidFill>
              </a:rPr>
              <a:t>good</a:t>
            </a:r>
          </a:p>
        </p:txBody>
      </p:sp>
      <p:sp>
        <p:nvSpPr>
          <p:cNvPr id="2" name="ICON: Thumbs Up">
            <a:extLst>
              <a:ext uri="{FF2B5EF4-FFF2-40B4-BE49-F238E27FC236}">
                <a16:creationId xmlns:a16="http://schemas.microsoft.com/office/drawing/2014/main" id="{F4FA7D96-9406-0878-E8E9-3C90689687EF}"/>
              </a:ext>
            </a:extLst>
          </p:cNvPr>
          <p:cNvSpPr>
            <a:spLocks noChangeAspect="1"/>
          </p:cNvSpPr>
          <p:nvPr/>
        </p:nvSpPr>
        <p:spPr>
          <a:xfrm>
            <a:off x="1495425" y="821674"/>
            <a:ext cx="1234286" cy="1080000"/>
          </a:xfrm>
          <a:custGeom>
            <a:avLst/>
            <a:gdLst>
              <a:gd name="connsiteX0" fmla="*/ 0 w 240000"/>
              <a:gd name="connsiteY0" fmla="*/ 75000 h 210000"/>
              <a:gd name="connsiteX1" fmla="*/ 45000 w 240000"/>
              <a:gd name="connsiteY1" fmla="*/ 75000 h 210000"/>
              <a:gd name="connsiteX2" fmla="*/ 57000 w 240000"/>
              <a:gd name="connsiteY2" fmla="*/ 87000 h 210000"/>
              <a:gd name="connsiteX3" fmla="*/ 57000 w 240000"/>
              <a:gd name="connsiteY3" fmla="*/ 189000 h 210000"/>
              <a:gd name="connsiteX4" fmla="*/ 45000 w 240000"/>
              <a:gd name="connsiteY4" fmla="*/ 201000 h 210000"/>
              <a:gd name="connsiteX5" fmla="*/ 0 w 240000"/>
              <a:gd name="connsiteY5" fmla="*/ 201000 h 210000"/>
              <a:gd name="connsiteX6" fmla="*/ 147000 w 240000"/>
              <a:gd name="connsiteY6" fmla="*/ 0 h 210000"/>
              <a:gd name="connsiteX7" fmla="*/ 165000 w 240000"/>
              <a:gd name="connsiteY7" fmla="*/ 18000 h 210000"/>
              <a:gd name="connsiteX8" fmla="*/ 156000 w 240000"/>
              <a:gd name="connsiteY8" fmla="*/ 75300 h 210000"/>
              <a:gd name="connsiteX9" fmla="*/ 165000 w 240000"/>
              <a:gd name="connsiteY9" fmla="*/ 84000 h 210000"/>
              <a:gd name="connsiteX10" fmla="*/ 222000 w 240000"/>
              <a:gd name="connsiteY10" fmla="*/ 84000 h 210000"/>
              <a:gd name="connsiteX11" fmla="*/ 240000 w 240000"/>
              <a:gd name="connsiteY11" fmla="*/ 102000 h 210000"/>
              <a:gd name="connsiteX12" fmla="*/ 228300 w 240000"/>
              <a:gd name="connsiteY12" fmla="*/ 118800 h 210000"/>
              <a:gd name="connsiteX13" fmla="*/ 234000 w 240000"/>
              <a:gd name="connsiteY13" fmla="*/ 132000 h 210000"/>
              <a:gd name="connsiteX14" fmla="*/ 219900 w 240000"/>
              <a:gd name="connsiteY14" fmla="*/ 149400 h 210000"/>
              <a:gd name="connsiteX15" fmla="*/ 225000 w 240000"/>
              <a:gd name="connsiteY15" fmla="*/ 162000 h 210000"/>
              <a:gd name="connsiteX16" fmla="*/ 207000 w 240000"/>
              <a:gd name="connsiteY16" fmla="*/ 180000 h 210000"/>
              <a:gd name="connsiteX17" fmla="*/ 205200 w 240000"/>
              <a:gd name="connsiteY17" fmla="*/ 180000 h 210000"/>
              <a:gd name="connsiteX18" fmla="*/ 210000 w 240000"/>
              <a:gd name="connsiteY18" fmla="*/ 192000 h 210000"/>
              <a:gd name="connsiteX19" fmla="*/ 192000 w 240000"/>
              <a:gd name="connsiteY19" fmla="*/ 210000 h 210000"/>
              <a:gd name="connsiteX20" fmla="*/ 138000 w 240000"/>
              <a:gd name="connsiteY20" fmla="*/ 210000 h 210000"/>
              <a:gd name="connsiteX21" fmla="*/ 75000 w 240000"/>
              <a:gd name="connsiteY21" fmla="*/ 186000 h 210000"/>
              <a:gd name="connsiteX22" fmla="*/ 75000 w 240000"/>
              <a:gd name="connsiteY22" fmla="*/ 90000 h 210000"/>
              <a:gd name="connsiteX23" fmla="*/ 129000 w 240000"/>
              <a:gd name="connsiteY23" fmla="*/ 18000 h 210000"/>
              <a:gd name="connsiteX24" fmla="*/ 147000 w 240000"/>
              <a:gd name="connsiteY24" fmla="*/ 0 h 2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0000" h="210000">
                <a:moveTo>
                  <a:pt x="0" y="75000"/>
                </a:moveTo>
                <a:lnTo>
                  <a:pt x="45000" y="75000"/>
                </a:lnTo>
                <a:cubicBezTo>
                  <a:pt x="51600" y="75000"/>
                  <a:pt x="57000" y="80400"/>
                  <a:pt x="57000" y="87000"/>
                </a:cubicBezTo>
                <a:lnTo>
                  <a:pt x="57000" y="189000"/>
                </a:lnTo>
                <a:cubicBezTo>
                  <a:pt x="57000" y="195600"/>
                  <a:pt x="51600" y="201000"/>
                  <a:pt x="45000" y="201000"/>
                </a:cubicBezTo>
                <a:lnTo>
                  <a:pt x="0" y="201000"/>
                </a:lnTo>
                <a:close/>
                <a:moveTo>
                  <a:pt x="147000" y="0"/>
                </a:moveTo>
                <a:cubicBezTo>
                  <a:pt x="156900" y="0"/>
                  <a:pt x="165000" y="8100"/>
                  <a:pt x="165000" y="18000"/>
                </a:cubicBezTo>
                <a:cubicBezTo>
                  <a:pt x="165000" y="59100"/>
                  <a:pt x="156300" y="69900"/>
                  <a:pt x="156000" y="75300"/>
                </a:cubicBezTo>
                <a:cubicBezTo>
                  <a:pt x="156300" y="80100"/>
                  <a:pt x="160200" y="84000"/>
                  <a:pt x="165000" y="84000"/>
                </a:cubicBezTo>
                <a:lnTo>
                  <a:pt x="222000" y="84000"/>
                </a:lnTo>
                <a:cubicBezTo>
                  <a:pt x="231900" y="84000"/>
                  <a:pt x="240000" y="92100"/>
                  <a:pt x="240000" y="102000"/>
                </a:cubicBezTo>
                <a:cubicBezTo>
                  <a:pt x="240000" y="109800"/>
                  <a:pt x="235200" y="116400"/>
                  <a:pt x="228300" y="118800"/>
                </a:cubicBezTo>
                <a:cubicBezTo>
                  <a:pt x="231900" y="122100"/>
                  <a:pt x="234000" y="126900"/>
                  <a:pt x="234000" y="132000"/>
                </a:cubicBezTo>
                <a:cubicBezTo>
                  <a:pt x="234000" y="140400"/>
                  <a:pt x="228000" y="147600"/>
                  <a:pt x="219900" y="149400"/>
                </a:cubicBezTo>
                <a:cubicBezTo>
                  <a:pt x="223200" y="152700"/>
                  <a:pt x="225000" y="157200"/>
                  <a:pt x="225000" y="162000"/>
                </a:cubicBezTo>
                <a:cubicBezTo>
                  <a:pt x="225000" y="171900"/>
                  <a:pt x="216900" y="180000"/>
                  <a:pt x="207000" y="180000"/>
                </a:cubicBezTo>
                <a:cubicBezTo>
                  <a:pt x="206400" y="180000"/>
                  <a:pt x="205800" y="180000"/>
                  <a:pt x="205200" y="180000"/>
                </a:cubicBezTo>
                <a:cubicBezTo>
                  <a:pt x="208200" y="183000"/>
                  <a:pt x="210000" y="187200"/>
                  <a:pt x="210000" y="192000"/>
                </a:cubicBezTo>
                <a:cubicBezTo>
                  <a:pt x="210000" y="201900"/>
                  <a:pt x="201900" y="210000"/>
                  <a:pt x="192000" y="210000"/>
                </a:cubicBezTo>
                <a:cubicBezTo>
                  <a:pt x="192000" y="210000"/>
                  <a:pt x="151500" y="210000"/>
                  <a:pt x="138000" y="210000"/>
                </a:cubicBezTo>
                <a:cubicBezTo>
                  <a:pt x="97800" y="210000"/>
                  <a:pt x="96300" y="186000"/>
                  <a:pt x="75000" y="186000"/>
                </a:cubicBezTo>
                <a:lnTo>
                  <a:pt x="75000" y="90000"/>
                </a:lnTo>
                <a:cubicBezTo>
                  <a:pt x="75900" y="89400"/>
                  <a:pt x="129000" y="63600"/>
                  <a:pt x="129000" y="18000"/>
                </a:cubicBezTo>
                <a:cubicBezTo>
                  <a:pt x="129000" y="8100"/>
                  <a:pt x="137100" y="0"/>
                  <a:pt x="147000" y="0"/>
                </a:cubicBezTo>
                <a:close/>
              </a:path>
            </a:pathLst>
          </a:custGeom>
          <a:solidFill>
            <a:srgbClr val="99C7EB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Data 01">
            <a:extLst>
              <a:ext uri="{FF2B5EF4-FFF2-40B4-BE49-F238E27FC236}">
                <a16:creationId xmlns:a16="http://schemas.microsoft.com/office/drawing/2014/main" id="{366A019A-B067-3735-5D49-9F40CC00F51A}"/>
              </a:ext>
            </a:extLst>
          </p:cNvPr>
          <p:cNvSpPr txBox="1"/>
          <p:nvPr/>
        </p:nvSpPr>
        <p:spPr>
          <a:xfrm>
            <a:off x="127538" y="2202176"/>
            <a:ext cx="828000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703356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67% in 2024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207BCED-71F9-4DD5-1B1C-BE56D0D7AE8F}"/>
              </a:ext>
            </a:extLst>
          </p:cNvPr>
          <p:cNvCxnSpPr>
            <a:cxnSpLocks/>
          </p:cNvCxnSpPr>
          <p:nvPr/>
        </p:nvCxnSpPr>
        <p:spPr>
          <a:xfrm>
            <a:off x="127538" y="2170572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F0B47A-5460-9DC5-155C-00F9EECB4187}"/>
              </a:ext>
            </a:extLst>
          </p:cNvPr>
          <p:cNvCxnSpPr>
            <a:cxnSpLocks/>
          </p:cNvCxnSpPr>
          <p:nvPr/>
        </p:nvCxnSpPr>
        <p:spPr>
          <a:xfrm>
            <a:off x="127538" y="2372279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26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9" grpId="2"/>
          <p:bldP spid="9" grpId="3"/>
          <p:bldP spid="10" grpId="0"/>
          <p:bldP spid="10" grpId="1"/>
          <p:bldP spid="10" grpId="2"/>
          <p:bldP spid="10" grpId="3"/>
          <p:bldP spid="2" grpId="0" animBg="1"/>
          <p:bldP spid="3" grpId="0"/>
          <p:bldP spid="3" grpId="1"/>
          <p:bldP spid="3" grpId="2"/>
          <p:bldP spid="3" grpId="3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3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5" dur="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37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2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6" presetClass="emph" presetSubtype="0" autoRev="1" fill="hold" grpId="3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41" dur="5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9" grpId="2"/>
          <p:bldP spid="9" grpId="3"/>
          <p:bldP spid="10" grpId="0"/>
          <p:bldP spid="10" grpId="1"/>
          <p:bldP spid="10" grpId="2"/>
          <p:bldP spid="10" grpId="3"/>
          <p:bldP spid="2" grpId="0" animBg="1"/>
          <p:bldP spid="3" grpId="0"/>
          <p:bldP spid="3" grpId="1"/>
          <p:bldP spid="3" grpId="2"/>
          <p:bldP spid="3" grpId="3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231106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appointment</a:t>
            </a:r>
          </a:p>
        </p:txBody>
      </p:sp>
      <p:sp>
        <p:nvSpPr>
          <p:cNvPr id="12" name="Right Arrow">
            <a:extLst>
              <a:ext uri="{FF2B5EF4-FFF2-40B4-BE49-F238E27FC236}">
                <a16:creationId xmlns:a16="http://schemas.microsoft.com/office/drawing/2014/main" id="{8FA0A2A7-F8E1-E166-3CEF-1E4403072F0B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6" name="Data">
            <a:extLst>
              <a:ext uri="{FF2B5EF4-FFF2-40B4-BE49-F238E27FC236}">
                <a16:creationId xmlns:a16="http://schemas.microsoft.com/office/drawing/2014/main" id="{A26E5D67-D17C-9855-DC49-ABA20F006CAB}"/>
              </a:ext>
            </a:extLst>
          </p:cNvPr>
          <p:cNvSpPr txBox="1"/>
          <p:nvPr/>
        </p:nvSpPr>
        <p:spPr>
          <a:xfrm>
            <a:off x="1118458" y="806483"/>
            <a:ext cx="1027525" cy="615553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4000" b="1" dirty="0">
                <a:solidFill>
                  <a:schemeClr val="bg1"/>
                </a:solidFill>
              </a:rPr>
              <a:t>67%</a:t>
            </a:r>
          </a:p>
        </p:txBody>
      </p:sp>
      <p:sp>
        <p:nvSpPr>
          <p:cNvPr id="17" name="Description">
            <a:extLst>
              <a:ext uri="{FF2B5EF4-FFF2-40B4-BE49-F238E27FC236}">
                <a16:creationId xmlns:a16="http://schemas.microsoft.com/office/drawing/2014/main" id="{B6C27FE6-5151-2531-4C58-7AA144B88FF8}"/>
              </a:ext>
            </a:extLst>
          </p:cNvPr>
          <p:cNvSpPr txBox="1"/>
          <p:nvPr/>
        </p:nvSpPr>
        <p:spPr>
          <a:xfrm>
            <a:off x="1118458" y="1422036"/>
            <a:ext cx="165631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</a:rPr>
              <a:t>said the </a:t>
            </a:r>
            <a:r>
              <a:rPr lang="en-GB" sz="1000" b="1" dirty="0">
                <a:solidFill>
                  <a:schemeClr val="bg1"/>
                </a:solidFill>
              </a:rPr>
              <a:t>wait</a:t>
            </a:r>
            <a:r>
              <a:rPr lang="en-GB" sz="1000" dirty="0">
                <a:solidFill>
                  <a:schemeClr val="bg1"/>
                </a:solidFill>
              </a:rPr>
              <a:t> for their </a:t>
            </a:r>
            <a:r>
              <a:rPr lang="en-GB" sz="1000" b="1" dirty="0">
                <a:solidFill>
                  <a:schemeClr val="bg1"/>
                </a:solidFill>
              </a:rPr>
              <a:t>last GP practice</a:t>
            </a:r>
            <a:r>
              <a:rPr lang="en-GB" sz="1000" dirty="0">
                <a:solidFill>
                  <a:schemeClr val="bg1"/>
                </a:solidFill>
              </a:rPr>
              <a:t> appointment was </a:t>
            </a:r>
            <a:r>
              <a:rPr lang="en-GB" sz="1000" b="1" dirty="0">
                <a:solidFill>
                  <a:schemeClr val="bg1"/>
                </a:solidFill>
              </a:rPr>
              <a:t>about right</a:t>
            </a:r>
          </a:p>
        </p:txBody>
      </p:sp>
      <p:sp>
        <p:nvSpPr>
          <p:cNvPr id="44" name="ICON: Date">
            <a:extLst>
              <a:ext uri="{FF2B5EF4-FFF2-40B4-BE49-F238E27FC236}">
                <a16:creationId xmlns:a16="http://schemas.microsoft.com/office/drawing/2014/main" id="{B159E0C2-C334-6180-EA61-BCA01B59943E}"/>
              </a:ext>
            </a:extLst>
          </p:cNvPr>
          <p:cNvSpPr>
            <a:spLocks noChangeAspect="1"/>
          </p:cNvSpPr>
          <p:nvPr/>
        </p:nvSpPr>
        <p:spPr>
          <a:xfrm>
            <a:off x="126999" y="900930"/>
            <a:ext cx="852915" cy="792000"/>
          </a:xfrm>
          <a:custGeom>
            <a:avLst/>
            <a:gdLst>
              <a:gd name="connsiteX0" fmla="*/ 496237 w 833432"/>
              <a:gd name="connsiteY0" fmla="*/ 600311 h 773907"/>
              <a:gd name="connsiteX1" fmla="*/ 530682 w 833432"/>
              <a:gd name="connsiteY1" fmla="*/ 600311 h 773907"/>
              <a:gd name="connsiteX2" fmla="*/ 547905 w 833432"/>
              <a:gd name="connsiteY2" fmla="*/ 617534 h 773907"/>
              <a:gd name="connsiteX3" fmla="*/ 547905 w 833432"/>
              <a:gd name="connsiteY3" fmla="*/ 651979 h 773907"/>
              <a:gd name="connsiteX4" fmla="*/ 530682 w 833432"/>
              <a:gd name="connsiteY4" fmla="*/ 669202 h 773907"/>
              <a:gd name="connsiteX5" fmla="*/ 496237 w 833432"/>
              <a:gd name="connsiteY5" fmla="*/ 669202 h 773907"/>
              <a:gd name="connsiteX6" fmla="*/ 479014 w 833432"/>
              <a:gd name="connsiteY6" fmla="*/ 651979 h 773907"/>
              <a:gd name="connsiteX7" fmla="*/ 479014 w 833432"/>
              <a:gd name="connsiteY7" fmla="*/ 617534 h 773907"/>
              <a:gd name="connsiteX8" fmla="*/ 496237 w 833432"/>
              <a:gd name="connsiteY8" fmla="*/ 600311 h 773907"/>
              <a:gd name="connsiteX9" fmla="*/ 302765 w 833432"/>
              <a:gd name="connsiteY9" fmla="*/ 600311 h 773907"/>
              <a:gd name="connsiteX10" fmla="*/ 337210 w 833432"/>
              <a:gd name="connsiteY10" fmla="*/ 600311 h 773907"/>
              <a:gd name="connsiteX11" fmla="*/ 354433 w 833432"/>
              <a:gd name="connsiteY11" fmla="*/ 617534 h 773907"/>
              <a:gd name="connsiteX12" fmla="*/ 354433 w 833432"/>
              <a:gd name="connsiteY12" fmla="*/ 651979 h 773907"/>
              <a:gd name="connsiteX13" fmla="*/ 337210 w 833432"/>
              <a:gd name="connsiteY13" fmla="*/ 669202 h 773907"/>
              <a:gd name="connsiteX14" fmla="*/ 302765 w 833432"/>
              <a:gd name="connsiteY14" fmla="*/ 669202 h 773907"/>
              <a:gd name="connsiteX15" fmla="*/ 285542 w 833432"/>
              <a:gd name="connsiteY15" fmla="*/ 651979 h 773907"/>
              <a:gd name="connsiteX16" fmla="*/ 285542 w 833432"/>
              <a:gd name="connsiteY16" fmla="*/ 617534 h 773907"/>
              <a:gd name="connsiteX17" fmla="*/ 302765 w 833432"/>
              <a:gd name="connsiteY17" fmla="*/ 600311 h 773907"/>
              <a:gd name="connsiteX18" fmla="*/ 109284 w 833432"/>
              <a:gd name="connsiteY18" fmla="*/ 600311 h 773907"/>
              <a:gd name="connsiteX19" fmla="*/ 143729 w 833432"/>
              <a:gd name="connsiteY19" fmla="*/ 600311 h 773907"/>
              <a:gd name="connsiteX20" fmla="*/ 160952 w 833432"/>
              <a:gd name="connsiteY20" fmla="*/ 617534 h 773907"/>
              <a:gd name="connsiteX21" fmla="*/ 160952 w 833432"/>
              <a:gd name="connsiteY21" fmla="*/ 651979 h 773907"/>
              <a:gd name="connsiteX22" fmla="*/ 143729 w 833432"/>
              <a:gd name="connsiteY22" fmla="*/ 669202 h 773907"/>
              <a:gd name="connsiteX23" fmla="*/ 109284 w 833432"/>
              <a:gd name="connsiteY23" fmla="*/ 669202 h 773907"/>
              <a:gd name="connsiteX24" fmla="*/ 92061 w 833432"/>
              <a:gd name="connsiteY24" fmla="*/ 651979 h 773907"/>
              <a:gd name="connsiteX25" fmla="*/ 92061 w 833432"/>
              <a:gd name="connsiteY25" fmla="*/ 617534 h 773907"/>
              <a:gd name="connsiteX26" fmla="*/ 109284 w 833432"/>
              <a:gd name="connsiteY26" fmla="*/ 600311 h 773907"/>
              <a:gd name="connsiteX27" fmla="*/ 689718 w 833432"/>
              <a:gd name="connsiteY27" fmla="*/ 451483 h 773907"/>
              <a:gd name="connsiteX28" fmla="*/ 724163 w 833432"/>
              <a:gd name="connsiteY28" fmla="*/ 451483 h 773907"/>
              <a:gd name="connsiteX29" fmla="*/ 741386 w 833432"/>
              <a:gd name="connsiteY29" fmla="*/ 468706 h 773907"/>
              <a:gd name="connsiteX30" fmla="*/ 741386 w 833432"/>
              <a:gd name="connsiteY30" fmla="*/ 503151 h 773907"/>
              <a:gd name="connsiteX31" fmla="*/ 724163 w 833432"/>
              <a:gd name="connsiteY31" fmla="*/ 520374 h 773907"/>
              <a:gd name="connsiteX32" fmla="*/ 689718 w 833432"/>
              <a:gd name="connsiteY32" fmla="*/ 520374 h 773907"/>
              <a:gd name="connsiteX33" fmla="*/ 672495 w 833432"/>
              <a:gd name="connsiteY33" fmla="*/ 503151 h 773907"/>
              <a:gd name="connsiteX34" fmla="*/ 672495 w 833432"/>
              <a:gd name="connsiteY34" fmla="*/ 468706 h 773907"/>
              <a:gd name="connsiteX35" fmla="*/ 689718 w 833432"/>
              <a:gd name="connsiteY35" fmla="*/ 451483 h 773907"/>
              <a:gd name="connsiteX36" fmla="*/ 496237 w 833432"/>
              <a:gd name="connsiteY36" fmla="*/ 451483 h 773907"/>
              <a:gd name="connsiteX37" fmla="*/ 530682 w 833432"/>
              <a:gd name="connsiteY37" fmla="*/ 451483 h 773907"/>
              <a:gd name="connsiteX38" fmla="*/ 547905 w 833432"/>
              <a:gd name="connsiteY38" fmla="*/ 468706 h 773907"/>
              <a:gd name="connsiteX39" fmla="*/ 547905 w 833432"/>
              <a:gd name="connsiteY39" fmla="*/ 503151 h 773907"/>
              <a:gd name="connsiteX40" fmla="*/ 530682 w 833432"/>
              <a:gd name="connsiteY40" fmla="*/ 520374 h 773907"/>
              <a:gd name="connsiteX41" fmla="*/ 496237 w 833432"/>
              <a:gd name="connsiteY41" fmla="*/ 520374 h 773907"/>
              <a:gd name="connsiteX42" fmla="*/ 479014 w 833432"/>
              <a:gd name="connsiteY42" fmla="*/ 503151 h 773907"/>
              <a:gd name="connsiteX43" fmla="*/ 479014 w 833432"/>
              <a:gd name="connsiteY43" fmla="*/ 468706 h 773907"/>
              <a:gd name="connsiteX44" fmla="*/ 496237 w 833432"/>
              <a:gd name="connsiteY44" fmla="*/ 451483 h 773907"/>
              <a:gd name="connsiteX45" fmla="*/ 302765 w 833432"/>
              <a:gd name="connsiteY45" fmla="*/ 451483 h 773907"/>
              <a:gd name="connsiteX46" fmla="*/ 337210 w 833432"/>
              <a:gd name="connsiteY46" fmla="*/ 451483 h 773907"/>
              <a:gd name="connsiteX47" fmla="*/ 354433 w 833432"/>
              <a:gd name="connsiteY47" fmla="*/ 468706 h 773907"/>
              <a:gd name="connsiteX48" fmla="*/ 354433 w 833432"/>
              <a:gd name="connsiteY48" fmla="*/ 503151 h 773907"/>
              <a:gd name="connsiteX49" fmla="*/ 337210 w 833432"/>
              <a:gd name="connsiteY49" fmla="*/ 520374 h 773907"/>
              <a:gd name="connsiteX50" fmla="*/ 302765 w 833432"/>
              <a:gd name="connsiteY50" fmla="*/ 520374 h 773907"/>
              <a:gd name="connsiteX51" fmla="*/ 285542 w 833432"/>
              <a:gd name="connsiteY51" fmla="*/ 503151 h 773907"/>
              <a:gd name="connsiteX52" fmla="*/ 285542 w 833432"/>
              <a:gd name="connsiteY52" fmla="*/ 468706 h 773907"/>
              <a:gd name="connsiteX53" fmla="*/ 302765 w 833432"/>
              <a:gd name="connsiteY53" fmla="*/ 451483 h 773907"/>
              <a:gd name="connsiteX54" fmla="*/ 109284 w 833432"/>
              <a:gd name="connsiteY54" fmla="*/ 451483 h 773907"/>
              <a:gd name="connsiteX55" fmla="*/ 143729 w 833432"/>
              <a:gd name="connsiteY55" fmla="*/ 451483 h 773907"/>
              <a:gd name="connsiteX56" fmla="*/ 160952 w 833432"/>
              <a:gd name="connsiteY56" fmla="*/ 468706 h 773907"/>
              <a:gd name="connsiteX57" fmla="*/ 160952 w 833432"/>
              <a:gd name="connsiteY57" fmla="*/ 503151 h 773907"/>
              <a:gd name="connsiteX58" fmla="*/ 143729 w 833432"/>
              <a:gd name="connsiteY58" fmla="*/ 520374 h 773907"/>
              <a:gd name="connsiteX59" fmla="*/ 109284 w 833432"/>
              <a:gd name="connsiteY59" fmla="*/ 520374 h 773907"/>
              <a:gd name="connsiteX60" fmla="*/ 92061 w 833432"/>
              <a:gd name="connsiteY60" fmla="*/ 503151 h 773907"/>
              <a:gd name="connsiteX61" fmla="*/ 92061 w 833432"/>
              <a:gd name="connsiteY61" fmla="*/ 468706 h 773907"/>
              <a:gd name="connsiteX62" fmla="*/ 109284 w 833432"/>
              <a:gd name="connsiteY62" fmla="*/ 451483 h 773907"/>
              <a:gd name="connsiteX63" fmla="*/ 322290 w 833432"/>
              <a:gd name="connsiteY63" fmla="*/ 405237 h 773907"/>
              <a:gd name="connsiteX64" fmla="*/ 242243 w 833432"/>
              <a:gd name="connsiteY64" fmla="*/ 485284 h 773907"/>
              <a:gd name="connsiteX65" fmla="*/ 322290 w 833432"/>
              <a:gd name="connsiteY65" fmla="*/ 565331 h 773907"/>
              <a:gd name="connsiteX66" fmla="*/ 402337 w 833432"/>
              <a:gd name="connsiteY66" fmla="*/ 485284 h 773907"/>
              <a:gd name="connsiteX67" fmla="*/ 322290 w 833432"/>
              <a:gd name="connsiteY67" fmla="*/ 405237 h 773907"/>
              <a:gd name="connsiteX68" fmla="*/ 322290 w 833432"/>
              <a:gd name="connsiteY68" fmla="*/ 388189 h 773907"/>
              <a:gd name="connsiteX69" fmla="*/ 419385 w 833432"/>
              <a:gd name="connsiteY69" fmla="*/ 485284 h 773907"/>
              <a:gd name="connsiteX70" fmla="*/ 322290 w 833432"/>
              <a:gd name="connsiteY70" fmla="*/ 582379 h 773907"/>
              <a:gd name="connsiteX71" fmla="*/ 225195 w 833432"/>
              <a:gd name="connsiteY71" fmla="*/ 485284 h 773907"/>
              <a:gd name="connsiteX72" fmla="*/ 322290 w 833432"/>
              <a:gd name="connsiteY72" fmla="*/ 388189 h 773907"/>
              <a:gd name="connsiteX73" fmla="*/ 689718 w 833432"/>
              <a:gd name="connsiteY73" fmla="*/ 302654 h 773907"/>
              <a:gd name="connsiteX74" fmla="*/ 724163 w 833432"/>
              <a:gd name="connsiteY74" fmla="*/ 302654 h 773907"/>
              <a:gd name="connsiteX75" fmla="*/ 741386 w 833432"/>
              <a:gd name="connsiteY75" fmla="*/ 319877 h 773907"/>
              <a:gd name="connsiteX76" fmla="*/ 741386 w 833432"/>
              <a:gd name="connsiteY76" fmla="*/ 354322 h 773907"/>
              <a:gd name="connsiteX77" fmla="*/ 724163 w 833432"/>
              <a:gd name="connsiteY77" fmla="*/ 371544 h 773907"/>
              <a:gd name="connsiteX78" fmla="*/ 689718 w 833432"/>
              <a:gd name="connsiteY78" fmla="*/ 371544 h 773907"/>
              <a:gd name="connsiteX79" fmla="*/ 672495 w 833432"/>
              <a:gd name="connsiteY79" fmla="*/ 354322 h 773907"/>
              <a:gd name="connsiteX80" fmla="*/ 672495 w 833432"/>
              <a:gd name="connsiteY80" fmla="*/ 319877 h 773907"/>
              <a:gd name="connsiteX81" fmla="*/ 689718 w 833432"/>
              <a:gd name="connsiteY81" fmla="*/ 302654 h 773907"/>
              <a:gd name="connsiteX82" fmla="*/ 496237 w 833432"/>
              <a:gd name="connsiteY82" fmla="*/ 302654 h 773907"/>
              <a:gd name="connsiteX83" fmla="*/ 530682 w 833432"/>
              <a:gd name="connsiteY83" fmla="*/ 302654 h 773907"/>
              <a:gd name="connsiteX84" fmla="*/ 547905 w 833432"/>
              <a:gd name="connsiteY84" fmla="*/ 319877 h 773907"/>
              <a:gd name="connsiteX85" fmla="*/ 547905 w 833432"/>
              <a:gd name="connsiteY85" fmla="*/ 354322 h 773907"/>
              <a:gd name="connsiteX86" fmla="*/ 530682 w 833432"/>
              <a:gd name="connsiteY86" fmla="*/ 371544 h 773907"/>
              <a:gd name="connsiteX87" fmla="*/ 496237 w 833432"/>
              <a:gd name="connsiteY87" fmla="*/ 371544 h 773907"/>
              <a:gd name="connsiteX88" fmla="*/ 479014 w 833432"/>
              <a:gd name="connsiteY88" fmla="*/ 354322 h 773907"/>
              <a:gd name="connsiteX89" fmla="*/ 479014 w 833432"/>
              <a:gd name="connsiteY89" fmla="*/ 319877 h 773907"/>
              <a:gd name="connsiteX90" fmla="*/ 496237 w 833432"/>
              <a:gd name="connsiteY90" fmla="*/ 302654 h 773907"/>
              <a:gd name="connsiteX91" fmla="*/ 302765 w 833432"/>
              <a:gd name="connsiteY91" fmla="*/ 302654 h 773907"/>
              <a:gd name="connsiteX92" fmla="*/ 337210 w 833432"/>
              <a:gd name="connsiteY92" fmla="*/ 302654 h 773907"/>
              <a:gd name="connsiteX93" fmla="*/ 354433 w 833432"/>
              <a:gd name="connsiteY93" fmla="*/ 319877 h 773907"/>
              <a:gd name="connsiteX94" fmla="*/ 354433 w 833432"/>
              <a:gd name="connsiteY94" fmla="*/ 354322 h 773907"/>
              <a:gd name="connsiteX95" fmla="*/ 337210 w 833432"/>
              <a:gd name="connsiteY95" fmla="*/ 371544 h 773907"/>
              <a:gd name="connsiteX96" fmla="*/ 302765 w 833432"/>
              <a:gd name="connsiteY96" fmla="*/ 371544 h 773907"/>
              <a:gd name="connsiteX97" fmla="*/ 285542 w 833432"/>
              <a:gd name="connsiteY97" fmla="*/ 354322 h 773907"/>
              <a:gd name="connsiteX98" fmla="*/ 285542 w 833432"/>
              <a:gd name="connsiteY98" fmla="*/ 319877 h 773907"/>
              <a:gd name="connsiteX99" fmla="*/ 302765 w 833432"/>
              <a:gd name="connsiteY99" fmla="*/ 302654 h 773907"/>
              <a:gd name="connsiteX100" fmla="*/ 109284 w 833432"/>
              <a:gd name="connsiteY100" fmla="*/ 302654 h 773907"/>
              <a:gd name="connsiteX101" fmla="*/ 143729 w 833432"/>
              <a:gd name="connsiteY101" fmla="*/ 302654 h 773907"/>
              <a:gd name="connsiteX102" fmla="*/ 160952 w 833432"/>
              <a:gd name="connsiteY102" fmla="*/ 319877 h 773907"/>
              <a:gd name="connsiteX103" fmla="*/ 160952 w 833432"/>
              <a:gd name="connsiteY103" fmla="*/ 354322 h 773907"/>
              <a:gd name="connsiteX104" fmla="*/ 143729 w 833432"/>
              <a:gd name="connsiteY104" fmla="*/ 371544 h 773907"/>
              <a:gd name="connsiteX105" fmla="*/ 109284 w 833432"/>
              <a:gd name="connsiteY105" fmla="*/ 371544 h 773907"/>
              <a:gd name="connsiteX106" fmla="*/ 92061 w 833432"/>
              <a:gd name="connsiteY106" fmla="*/ 354322 h 773907"/>
              <a:gd name="connsiteX107" fmla="*/ 92061 w 833432"/>
              <a:gd name="connsiteY107" fmla="*/ 319877 h 773907"/>
              <a:gd name="connsiteX108" fmla="*/ 109284 w 833432"/>
              <a:gd name="connsiteY108" fmla="*/ 302654 h 773907"/>
              <a:gd name="connsiteX109" fmla="*/ 29770 w 833432"/>
              <a:gd name="connsiteY109" fmla="*/ 238131 h 773907"/>
              <a:gd name="connsiteX110" fmla="*/ 29770 w 833432"/>
              <a:gd name="connsiteY110" fmla="*/ 729259 h 773907"/>
              <a:gd name="connsiteX111" fmla="*/ 44653 w 833432"/>
              <a:gd name="connsiteY111" fmla="*/ 744141 h 773907"/>
              <a:gd name="connsiteX112" fmla="*/ 595312 w 833432"/>
              <a:gd name="connsiteY112" fmla="*/ 744141 h 773907"/>
              <a:gd name="connsiteX113" fmla="*/ 625078 w 833432"/>
              <a:gd name="connsiteY113" fmla="*/ 714376 h 773907"/>
              <a:gd name="connsiteX114" fmla="*/ 625078 w 833432"/>
              <a:gd name="connsiteY114" fmla="*/ 639962 h 773907"/>
              <a:gd name="connsiteX115" fmla="*/ 699492 w 833432"/>
              <a:gd name="connsiteY115" fmla="*/ 565548 h 773907"/>
              <a:gd name="connsiteX116" fmla="*/ 773906 w 833432"/>
              <a:gd name="connsiteY116" fmla="*/ 565548 h 773907"/>
              <a:gd name="connsiteX117" fmla="*/ 803672 w 833432"/>
              <a:gd name="connsiteY117" fmla="*/ 535782 h 773907"/>
              <a:gd name="connsiteX118" fmla="*/ 803677 w 833432"/>
              <a:gd name="connsiteY118" fmla="*/ 238131 h 773907"/>
              <a:gd name="connsiteX119" fmla="*/ 44648 w 833432"/>
              <a:gd name="connsiteY119" fmla="*/ 59532 h 773907"/>
              <a:gd name="connsiteX120" fmla="*/ 148833 w 833432"/>
              <a:gd name="connsiteY120" fmla="*/ 59532 h 773907"/>
              <a:gd name="connsiteX121" fmla="*/ 148833 w 833432"/>
              <a:gd name="connsiteY121" fmla="*/ 104180 h 773907"/>
              <a:gd name="connsiteX122" fmla="*/ 193481 w 833432"/>
              <a:gd name="connsiteY122" fmla="*/ 148829 h 773907"/>
              <a:gd name="connsiteX123" fmla="*/ 238130 w 833432"/>
              <a:gd name="connsiteY123" fmla="*/ 104180 h 773907"/>
              <a:gd name="connsiteX124" fmla="*/ 238130 w 833432"/>
              <a:gd name="connsiteY124" fmla="*/ 59532 h 773907"/>
              <a:gd name="connsiteX125" fmla="*/ 372070 w 833432"/>
              <a:gd name="connsiteY125" fmla="*/ 59532 h 773907"/>
              <a:gd name="connsiteX126" fmla="*/ 372070 w 833432"/>
              <a:gd name="connsiteY126" fmla="*/ 104180 h 773907"/>
              <a:gd name="connsiteX127" fmla="*/ 416719 w 833432"/>
              <a:gd name="connsiteY127" fmla="*/ 148829 h 773907"/>
              <a:gd name="connsiteX128" fmla="*/ 461367 w 833432"/>
              <a:gd name="connsiteY128" fmla="*/ 104180 h 773907"/>
              <a:gd name="connsiteX129" fmla="*/ 461367 w 833432"/>
              <a:gd name="connsiteY129" fmla="*/ 59532 h 773907"/>
              <a:gd name="connsiteX130" fmla="*/ 595308 w 833432"/>
              <a:gd name="connsiteY130" fmla="*/ 59532 h 773907"/>
              <a:gd name="connsiteX131" fmla="*/ 595308 w 833432"/>
              <a:gd name="connsiteY131" fmla="*/ 104180 h 773907"/>
              <a:gd name="connsiteX132" fmla="*/ 639956 w 833432"/>
              <a:gd name="connsiteY132" fmla="*/ 148829 h 773907"/>
              <a:gd name="connsiteX133" fmla="*/ 684605 w 833432"/>
              <a:gd name="connsiteY133" fmla="*/ 104180 h 773907"/>
              <a:gd name="connsiteX134" fmla="*/ 684605 w 833432"/>
              <a:gd name="connsiteY134" fmla="*/ 59532 h 773907"/>
              <a:gd name="connsiteX135" fmla="*/ 788789 w 833432"/>
              <a:gd name="connsiteY135" fmla="*/ 59532 h 773907"/>
              <a:gd name="connsiteX136" fmla="*/ 788783 w 833432"/>
              <a:gd name="connsiteY136" fmla="*/ 59541 h 773907"/>
              <a:gd name="connsiteX137" fmla="*/ 833432 w 833432"/>
              <a:gd name="connsiteY137" fmla="*/ 104189 h 773907"/>
              <a:gd name="connsiteX138" fmla="*/ 833432 w 833432"/>
              <a:gd name="connsiteY138" fmla="*/ 535786 h 773907"/>
              <a:gd name="connsiteX139" fmla="*/ 817954 w 833432"/>
              <a:gd name="connsiteY139" fmla="*/ 575672 h 773907"/>
              <a:gd name="connsiteX140" fmla="*/ 637426 w 833432"/>
              <a:gd name="connsiteY140" fmla="*/ 756494 h 773907"/>
              <a:gd name="connsiteX141" fmla="*/ 595308 w 833432"/>
              <a:gd name="connsiteY141" fmla="*/ 773907 h 773907"/>
              <a:gd name="connsiteX142" fmla="*/ 44648 w 833432"/>
              <a:gd name="connsiteY142" fmla="*/ 773907 h 773907"/>
              <a:gd name="connsiteX143" fmla="*/ 0 w 833432"/>
              <a:gd name="connsiteY143" fmla="*/ 729259 h 773907"/>
              <a:gd name="connsiteX144" fmla="*/ 0 w 833432"/>
              <a:gd name="connsiteY144" fmla="*/ 104180 h 773907"/>
              <a:gd name="connsiteX145" fmla="*/ 44648 w 833432"/>
              <a:gd name="connsiteY145" fmla="*/ 59532 h 773907"/>
              <a:gd name="connsiteX146" fmla="*/ 639971 w 833432"/>
              <a:gd name="connsiteY146" fmla="*/ 0 h 773907"/>
              <a:gd name="connsiteX147" fmla="*/ 654854 w 833432"/>
              <a:gd name="connsiteY147" fmla="*/ 14883 h 773907"/>
              <a:gd name="connsiteX148" fmla="*/ 654854 w 833432"/>
              <a:gd name="connsiteY148" fmla="*/ 104180 h 773907"/>
              <a:gd name="connsiteX149" fmla="*/ 639971 w 833432"/>
              <a:gd name="connsiteY149" fmla="*/ 119063 h 773907"/>
              <a:gd name="connsiteX150" fmla="*/ 625088 w 833432"/>
              <a:gd name="connsiteY150" fmla="*/ 104180 h 773907"/>
              <a:gd name="connsiteX151" fmla="*/ 625088 w 833432"/>
              <a:gd name="connsiteY151" fmla="*/ 14883 h 773907"/>
              <a:gd name="connsiteX152" fmla="*/ 639971 w 833432"/>
              <a:gd name="connsiteY152" fmla="*/ 0 h 773907"/>
              <a:gd name="connsiteX153" fmla="*/ 416724 w 833432"/>
              <a:gd name="connsiteY153" fmla="*/ 0 h 773907"/>
              <a:gd name="connsiteX154" fmla="*/ 431607 w 833432"/>
              <a:gd name="connsiteY154" fmla="*/ 14883 h 773907"/>
              <a:gd name="connsiteX155" fmla="*/ 431607 w 833432"/>
              <a:gd name="connsiteY155" fmla="*/ 104180 h 773907"/>
              <a:gd name="connsiteX156" fmla="*/ 416724 w 833432"/>
              <a:gd name="connsiteY156" fmla="*/ 119063 h 773907"/>
              <a:gd name="connsiteX157" fmla="*/ 401841 w 833432"/>
              <a:gd name="connsiteY157" fmla="*/ 104180 h 773907"/>
              <a:gd name="connsiteX158" fmla="*/ 401841 w 833432"/>
              <a:gd name="connsiteY158" fmla="*/ 14883 h 773907"/>
              <a:gd name="connsiteX159" fmla="*/ 416724 w 833432"/>
              <a:gd name="connsiteY159" fmla="*/ 0 h 773907"/>
              <a:gd name="connsiteX160" fmla="*/ 193477 w 833432"/>
              <a:gd name="connsiteY160" fmla="*/ 0 h 773907"/>
              <a:gd name="connsiteX161" fmla="*/ 208360 w 833432"/>
              <a:gd name="connsiteY161" fmla="*/ 14883 h 773907"/>
              <a:gd name="connsiteX162" fmla="*/ 208360 w 833432"/>
              <a:gd name="connsiteY162" fmla="*/ 104180 h 773907"/>
              <a:gd name="connsiteX163" fmla="*/ 193477 w 833432"/>
              <a:gd name="connsiteY163" fmla="*/ 119063 h 773907"/>
              <a:gd name="connsiteX164" fmla="*/ 178594 w 833432"/>
              <a:gd name="connsiteY164" fmla="*/ 104180 h 773907"/>
              <a:gd name="connsiteX165" fmla="*/ 178594 w 833432"/>
              <a:gd name="connsiteY165" fmla="*/ 14883 h 773907"/>
              <a:gd name="connsiteX166" fmla="*/ 193477 w 833432"/>
              <a:gd name="connsiteY166" fmla="*/ 0 h 77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833432" h="773907">
                <a:moveTo>
                  <a:pt x="496237" y="600311"/>
                </a:moveTo>
                <a:lnTo>
                  <a:pt x="530682" y="600311"/>
                </a:lnTo>
                <a:cubicBezTo>
                  <a:pt x="540198" y="600311"/>
                  <a:pt x="547905" y="609827"/>
                  <a:pt x="547905" y="617534"/>
                </a:cubicBezTo>
                <a:lnTo>
                  <a:pt x="547905" y="651979"/>
                </a:lnTo>
                <a:cubicBezTo>
                  <a:pt x="547905" y="661495"/>
                  <a:pt x="540198" y="669202"/>
                  <a:pt x="530682" y="669202"/>
                </a:cubicBezTo>
                <a:lnTo>
                  <a:pt x="496237" y="669202"/>
                </a:lnTo>
                <a:cubicBezTo>
                  <a:pt x="486721" y="669202"/>
                  <a:pt x="479014" y="659686"/>
                  <a:pt x="479014" y="651979"/>
                </a:cubicBezTo>
                <a:lnTo>
                  <a:pt x="479014" y="617534"/>
                </a:lnTo>
                <a:cubicBezTo>
                  <a:pt x="479014" y="608018"/>
                  <a:pt x="486721" y="600311"/>
                  <a:pt x="496237" y="600311"/>
                </a:cubicBezTo>
                <a:close/>
                <a:moveTo>
                  <a:pt x="302765" y="600311"/>
                </a:moveTo>
                <a:lnTo>
                  <a:pt x="337210" y="600311"/>
                </a:lnTo>
                <a:cubicBezTo>
                  <a:pt x="346726" y="600311"/>
                  <a:pt x="354433" y="609827"/>
                  <a:pt x="354433" y="617534"/>
                </a:cubicBezTo>
                <a:lnTo>
                  <a:pt x="354433" y="651979"/>
                </a:lnTo>
                <a:cubicBezTo>
                  <a:pt x="354433" y="661495"/>
                  <a:pt x="346726" y="669202"/>
                  <a:pt x="337210" y="669202"/>
                </a:cubicBezTo>
                <a:lnTo>
                  <a:pt x="302765" y="669202"/>
                </a:lnTo>
                <a:cubicBezTo>
                  <a:pt x="293249" y="669202"/>
                  <a:pt x="285542" y="659686"/>
                  <a:pt x="285542" y="651979"/>
                </a:cubicBezTo>
                <a:lnTo>
                  <a:pt x="285542" y="617534"/>
                </a:lnTo>
                <a:cubicBezTo>
                  <a:pt x="285542" y="608018"/>
                  <a:pt x="293249" y="600311"/>
                  <a:pt x="302765" y="600311"/>
                </a:cubicBezTo>
                <a:close/>
                <a:moveTo>
                  <a:pt x="109284" y="600311"/>
                </a:moveTo>
                <a:lnTo>
                  <a:pt x="143729" y="600311"/>
                </a:lnTo>
                <a:cubicBezTo>
                  <a:pt x="153244" y="600311"/>
                  <a:pt x="160952" y="609827"/>
                  <a:pt x="160952" y="617534"/>
                </a:cubicBezTo>
                <a:lnTo>
                  <a:pt x="160952" y="651979"/>
                </a:lnTo>
                <a:cubicBezTo>
                  <a:pt x="160952" y="661495"/>
                  <a:pt x="153244" y="669202"/>
                  <a:pt x="143729" y="669202"/>
                </a:cubicBezTo>
                <a:lnTo>
                  <a:pt x="109284" y="669202"/>
                </a:lnTo>
                <a:cubicBezTo>
                  <a:pt x="99768" y="669202"/>
                  <a:pt x="92061" y="659686"/>
                  <a:pt x="92061" y="651979"/>
                </a:cubicBezTo>
                <a:lnTo>
                  <a:pt x="92061" y="617534"/>
                </a:lnTo>
                <a:cubicBezTo>
                  <a:pt x="92061" y="608018"/>
                  <a:pt x="99768" y="600311"/>
                  <a:pt x="109284" y="600311"/>
                </a:cubicBezTo>
                <a:close/>
                <a:moveTo>
                  <a:pt x="689718" y="451483"/>
                </a:moveTo>
                <a:lnTo>
                  <a:pt x="724163" y="451483"/>
                </a:lnTo>
                <a:cubicBezTo>
                  <a:pt x="733679" y="451483"/>
                  <a:pt x="741386" y="460999"/>
                  <a:pt x="741386" y="468706"/>
                </a:cubicBezTo>
                <a:lnTo>
                  <a:pt x="741386" y="503151"/>
                </a:lnTo>
                <a:cubicBezTo>
                  <a:pt x="741386" y="512667"/>
                  <a:pt x="733679" y="520374"/>
                  <a:pt x="724163" y="520374"/>
                </a:cubicBezTo>
                <a:lnTo>
                  <a:pt x="689718" y="520374"/>
                </a:lnTo>
                <a:cubicBezTo>
                  <a:pt x="680202" y="520374"/>
                  <a:pt x="672495" y="510858"/>
                  <a:pt x="672495" y="503151"/>
                </a:cubicBezTo>
                <a:lnTo>
                  <a:pt x="672495" y="468706"/>
                </a:lnTo>
                <a:cubicBezTo>
                  <a:pt x="672495" y="459190"/>
                  <a:pt x="680202" y="451483"/>
                  <a:pt x="689718" y="451483"/>
                </a:cubicBezTo>
                <a:close/>
                <a:moveTo>
                  <a:pt x="496237" y="451483"/>
                </a:moveTo>
                <a:lnTo>
                  <a:pt x="530682" y="451483"/>
                </a:lnTo>
                <a:cubicBezTo>
                  <a:pt x="540198" y="451483"/>
                  <a:pt x="547905" y="460999"/>
                  <a:pt x="547905" y="468706"/>
                </a:cubicBezTo>
                <a:lnTo>
                  <a:pt x="547905" y="503151"/>
                </a:lnTo>
                <a:cubicBezTo>
                  <a:pt x="547905" y="512667"/>
                  <a:pt x="540198" y="520374"/>
                  <a:pt x="530682" y="520374"/>
                </a:cubicBezTo>
                <a:lnTo>
                  <a:pt x="496237" y="520374"/>
                </a:lnTo>
                <a:cubicBezTo>
                  <a:pt x="486721" y="520374"/>
                  <a:pt x="479014" y="510858"/>
                  <a:pt x="479014" y="503151"/>
                </a:cubicBezTo>
                <a:lnTo>
                  <a:pt x="479014" y="468706"/>
                </a:lnTo>
                <a:cubicBezTo>
                  <a:pt x="479014" y="459190"/>
                  <a:pt x="486721" y="451483"/>
                  <a:pt x="496237" y="451483"/>
                </a:cubicBezTo>
                <a:close/>
                <a:moveTo>
                  <a:pt x="302765" y="451483"/>
                </a:moveTo>
                <a:lnTo>
                  <a:pt x="337210" y="451483"/>
                </a:lnTo>
                <a:cubicBezTo>
                  <a:pt x="346726" y="451483"/>
                  <a:pt x="354433" y="460999"/>
                  <a:pt x="354433" y="468706"/>
                </a:cubicBezTo>
                <a:lnTo>
                  <a:pt x="354433" y="503151"/>
                </a:lnTo>
                <a:cubicBezTo>
                  <a:pt x="354433" y="512667"/>
                  <a:pt x="346726" y="520374"/>
                  <a:pt x="337210" y="520374"/>
                </a:cubicBezTo>
                <a:lnTo>
                  <a:pt x="302765" y="520374"/>
                </a:lnTo>
                <a:cubicBezTo>
                  <a:pt x="293249" y="520374"/>
                  <a:pt x="285542" y="510858"/>
                  <a:pt x="285542" y="503151"/>
                </a:cubicBezTo>
                <a:lnTo>
                  <a:pt x="285542" y="468706"/>
                </a:lnTo>
                <a:cubicBezTo>
                  <a:pt x="285542" y="459190"/>
                  <a:pt x="293249" y="451483"/>
                  <a:pt x="302765" y="451483"/>
                </a:cubicBezTo>
                <a:close/>
                <a:moveTo>
                  <a:pt x="109284" y="451483"/>
                </a:moveTo>
                <a:lnTo>
                  <a:pt x="143729" y="451483"/>
                </a:lnTo>
                <a:cubicBezTo>
                  <a:pt x="153244" y="451483"/>
                  <a:pt x="160952" y="460999"/>
                  <a:pt x="160952" y="468706"/>
                </a:cubicBezTo>
                <a:lnTo>
                  <a:pt x="160952" y="503151"/>
                </a:lnTo>
                <a:cubicBezTo>
                  <a:pt x="160952" y="512667"/>
                  <a:pt x="153244" y="520374"/>
                  <a:pt x="143729" y="520374"/>
                </a:cubicBezTo>
                <a:lnTo>
                  <a:pt x="109284" y="520374"/>
                </a:lnTo>
                <a:cubicBezTo>
                  <a:pt x="99768" y="520374"/>
                  <a:pt x="92061" y="510858"/>
                  <a:pt x="92061" y="503151"/>
                </a:cubicBezTo>
                <a:lnTo>
                  <a:pt x="92061" y="468706"/>
                </a:lnTo>
                <a:cubicBezTo>
                  <a:pt x="92061" y="459190"/>
                  <a:pt x="99768" y="451483"/>
                  <a:pt x="109284" y="451483"/>
                </a:cubicBezTo>
                <a:close/>
                <a:moveTo>
                  <a:pt x="322290" y="405237"/>
                </a:moveTo>
                <a:cubicBezTo>
                  <a:pt x="278081" y="405237"/>
                  <a:pt x="242243" y="441075"/>
                  <a:pt x="242243" y="485284"/>
                </a:cubicBezTo>
                <a:cubicBezTo>
                  <a:pt x="242243" y="529493"/>
                  <a:pt x="278081" y="565331"/>
                  <a:pt x="322290" y="565331"/>
                </a:cubicBezTo>
                <a:cubicBezTo>
                  <a:pt x="366499" y="565331"/>
                  <a:pt x="402337" y="529493"/>
                  <a:pt x="402337" y="485284"/>
                </a:cubicBezTo>
                <a:cubicBezTo>
                  <a:pt x="402337" y="441075"/>
                  <a:pt x="366499" y="405237"/>
                  <a:pt x="322290" y="405237"/>
                </a:cubicBezTo>
                <a:close/>
                <a:moveTo>
                  <a:pt x="322290" y="388189"/>
                </a:moveTo>
                <a:cubicBezTo>
                  <a:pt x="375914" y="388189"/>
                  <a:pt x="419385" y="431660"/>
                  <a:pt x="419385" y="485284"/>
                </a:cubicBezTo>
                <a:cubicBezTo>
                  <a:pt x="419385" y="538908"/>
                  <a:pt x="375914" y="582379"/>
                  <a:pt x="322290" y="582379"/>
                </a:cubicBezTo>
                <a:cubicBezTo>
                  <a:pt x="268666" y="582379"/>
                  <a:pt x="225195" y="538908"/>
                  <a:pt x="225195" y="485284"/>
                </a:cubicBezTo>
                <a:cubicBezTo>
                  <a:pt x="225195" y="431660"/>
                  <a:pt x="268666" y="388189"/>
                  <a:pt x="322290" y="388189"/>
                </a:cubicBezTo>
                <a:close/>
                <a:moveTo>
                  <a:pt x="689718" y="302654"/>
                </a:moveTo>
                <a:lnTo>
                  <a:pt x="724163" y="302654"/>
                </a:lnTo>
                <a:cubicBezTo>
                  <a:pt x="733679" y="302654"/>
                  <a:pt x="741386" y="312170"/>
                  <a:pt x="741386" y="319877"/>
                </a:cubicBezTo>
                <a:lnTo>
                  <a:pt x="741386" y="354322"/>
                </a:lnTo>
                <a:cubicBezTo>
                  <a:pt x="741386" y="363837"/>
                  <a:pt x="733679" y="371544"/>
                  <a:pt x="724163" y="371544"/>
                </a:cubicBezTo>
                <a:lnTo>
                  <a:pt x="689718" y="371544"/>
                </a:lnTo>
                <a:cubicBezTo>
                  <a:pt x="680202" y="371544"/>
                  <a:pt x="672495" y="362029"/>
                  <a:pt x="672495" y="354322"/>
                </a:cubicBezTo>
                <a:lnTo>
                  <a:pt x="672495" y="319877"/>
                </a:lnTo>
                <a:cubicBezTo>
                  <a:pt x="672495" y="310361"/>
                  <a:pt x="680202" y="302654"/>
                  <a:pt x="689718" y="302654"/>
                </a:cubicBezTo>
                <a:close/>
                <a:moveTo>
                  <a:pt x="496237" y="302654"/>
                </a:moveTo>
                <a:lnTo>
                  <a:pt x="530682" y="302654"/>
                </a:lnTo>
                <a:cubicBezTo>
                  <a:pt x="540198" y="302654"/>
                  <a:pt x="547905" y="312170"/>
                  <a:pt x="547905" y="319877"/>
                </a:cubicBezTo>
                <a:lnTo>
                  <a:pt x="547905" y="354322"/>
                </a:lnTo>
                <a:cubicBezTo>
                  <a:pt x="547905" y="363837"/>
                  <a:pt x="540198" y="371544"/>
                  <a:pt x="530682" y="371544"/>
                </a:cubicBezTo>
                <a:lnTo>
                  <a:pt x="496237" y="371544"/>
                </a:lnTo>
                <a:cubicBezTo>
                  <a:pt x="486721" y="371544"/>
                  <a:pt x="479014" y="362029"/>
                  <a:pt x="479014" y="354322"/>
                </a:cubicBezTo>
                <a:lnTo>
                  <a:pt x="479014" y="319877"/>
                </a:lnTo>
                <a:cubicBezTo>
                  <a:pt x="479014" y="310361"/>
                  <a:pt x="486721" y="302654"/>
                  <a:pt x="496237" y="302654"/>
                </a:cubicBezTo>
                <a:close/>
                <a:moveTo>
                  <a:pt x="302765" y="302654"/>
                </a:moveTo>
                <a:lnTo>
                  <a:pt x="337210" y="302654"/>
                </a:lnTo>
                <a:cubicBezTo>
                  <a:pt x="346726" y="302654"/>
                  <a:pt x="354433" y="312170"/>
                  <a:pt x="354433" y="319877"/>
                </a:cubicBezTo>
                <a:lnTo>
                  <a:pt x="354433" y="354322"/>
                </a:lnTo>
                <a:cubicBezTo>
                  <a:pt x="354433" y="363837"/>
                  <a:pt x="346726" y="371544"/>
                  <a:pt x="337210" y="371544"/>
                </a:cubicBezTo>
                <a:lnTo>
                  <a:pt x="302765" y="371544"/>
                </a:lnTo>
                <a:cubicBezTo>
                  <a:pt x="293249" y="371544"/>
                  <a:pt x="285542" y="362029"/>
                  <a:pt x="285542" y="354322"/>
                </a:cubicBezTo>
                <a:lnTo>
                  <a:pt x="285542" y="319877"/>
                </a:lnTo>
                <a:cubicBezTo>
                  <a:pt x="285542" y="310361"/>
                  <a:pt x="293249" y="302654"/>
                  <a:pt x="302765" y="302654"/>
                </a:cubicBezTo>
                <a:close/>
                <a:moveTo>
                  <a:pt x="109284" y="302654"/>
                </a:moveTo>
                <a:lnTo>
                  <a:pt x="143729" y="302654"/>
                </a:lnTo>
                <a:cubicBezTo>
                  <a:pt x="153244" y="302654"/>
                  <a:pt x="160952" y="312170"/>
                  <a:pt x="160952" y="319877"/>
                </a:cubicBezTo>
                <a:lnTo>
                  <a:pt x="160952" y="354322"/>
                </a:lnTo>
                <a:cubicBezTo>
                  <a:pt x="160952" y="363837"/>
                  <a:pt x="153244" y="371544"/>
                  <a:pt x="143729" y="371544"/>
                </a:cubicBezTo>
                <a:lnTo>
                  <a:pt x="109284" y="371544"/>
                </a:lnTo>
                <a:cubicBezTo>
                  <a:pt x="99768" y="371544"/>
                  <a:pt x="92061" y="362029"/>
                  <a:pt x="92061" y="354322"/>
                </a:cubicBezTo>
                <a:lnTo>
                  <a:pt x="92061" y="319877"/>
                </a:lnTo>
                <a:cubicBezTo>
                  <a:pt x="92061" y="310361"/>
                  <a:pt x="99768" y="302654"/>
                  <a:pt x="109284" y="302654"/>
                </a:cubicBezTo>
                <a:close/>
                <a:moveTo>
                  <a:pt x="29770" y="238131"/>
                </a:moveTo>
                <a:lnTo>
                  <a:pt x="29770" y="729259"/>
                </a:lnTo>
                <a:cubicBezTo>
                  <a:pt x="29808" y="737481"/>
                  <a:pt x="36430" y="744104"/>
                  <a:pt x="44653" y="744141"/>
                </a:cubicBezTo>
                <a:lnTo>
                  <a:pt x="595312" y="744141"/>
                </a:lnTo>
                <a:cubicBezTo>
                  <a:pt x="611684" y="744030"/>
                  <a:pt x="624967" y="730747"/>
                  <a:pt x="625078" y="714376"/>
                </a:cubicBezTo>
                <a:lnTo>
                  <a:pt x="625078" y="639962"/>
                </a:lnTo>
                <a:cubicBezTo>
                  <a:pt x="625078" y="598885"/>
                  <a:pt x="658416" y="565548"/>
                  <a:pt x="699492" y="565548"/>
                </a:cubicBezTo>
                <a:lnTo>
                  <a:pt x="773906" y="565548"/>
                </a:lnTo>
                <a:cubicBezTo>
                  <a:pt x="790278" y="565436"/>
                  <a:pt x="803560" y="552154"/>
                  <a:pt x="803672" y="535782"/>
                </a:cubicBezTo>
                <a:lnTo>
                  <a:pt x="803677" y="238131"/>
                </a:lnTo>
                <a:close/>
                <a:moveTo>
                  <a:pt x="44648" y="59532"/>
                </a:moveTo>
                <a:lnTo>
                  <a:pt x="148833" y="59532"/>
                </a:lnTo>
                <a:lnTo>
                  <a:pt x="148833" y="104180"/>
                </a:lnTo>
                <a:cubicBezTo>
                  <a:pt x="148833" y="128848"/>
                  <a:pt x="168813" y="148829"/>
                  <a:pt x="193481" y="148829"/>
                </a:cubicBezTo>
                <a:cubicBezTo>
                  <a:pt x="218149" y="148829"/>
                  <a:pt x="238130" y="128848"/>
                  <a:pt x="238130" y="104180"/>
                </a:cubicBezTo>
                <a:lnTo>
                  <a:pt x="238130" y="59532"/>
                </a:lnTo>
                <a:lnTo>
                  <a:pt x="372070" y="59532"/>
                </a:lnTo>
                <a:lnTo>
                  <a:pt x="372070" y="104180"/>
                </a:lnTo>
                <a:cubicBezTo>
                  <a:pt x="372070" y="128848"/>
                  <a:pt x="392051" y="148829"/>
                  <a:pt x="416719" y="148829"/>
                </a:cubicBezTo>
                <a:cubicBezTo>
                  <a:pt x="441387" y="148829"/>
                  <a:pt x="461367" y="128848"/>
                  <a:pt x="461367" y="104180"/>
                </a:cubicBezTo>
                <a:lnTo>
                  <a:pt x="461367" y="59532"/>
                </a:lnTo>
                <a:lnTo>
                  <a:pt x="595308" y="59532"/>
                </a:lnTo>
                <a:lnTo>
                  <a:pt x="595308" y="104180"/>
                </a:lnTo>
                <a:cubicBezTo>
                  <a:pt x="595308" y="128848"/>
                  <a:pt x="615288" y="148829"/>
                  <a:pt x="639956" y="148829"/>
                </a:cubicBezTo>
                <a:cubicBezTo>
                  <a:pt x="664624" y="148829"/>
                  <a:pt x="684605" y="128848"/>
                  <a:pt x="684605" y="104180"/>
                </a:cubicBezTo>
                <a:lnTo>
                  <a:pt x="684605" y="59532"/>
                </a:lnTo>
                <a:lnTo>
                  <a:pt x="788789" y="59532"/>
                </a:lnTo>
                <a:lnTo>
                  <a:pt x="788783" y="59541"/>
                </a:lnTo>
                <a:cubicBezTo>
                  <a:pt x="813414" y="59615"/>
                  <a:pt x="833357" y="79558"/>
                  <a:pt x="833432" y="104189"/>
                </a:cubicBezTo>
                <a:lnTo>
                  <a:pt x="833432" y="535786"/>
                </a:lnTo>
                <a:cubicBezTo>
                  <a:pt x="833432" y="550557"/>
                  <a:pt x="827925" y="564770"/>
                  <a:pt x="817954" y="575672"/>
                </a:cubicBezTo>
                <a:cubicBezTo>
                  <a:pt x="817363" y="576415"/>
                  <a:pt x="637426" y="756494"/>
                  <a:pt x="637426" y="756494"/>
                </a:cubicBezTo>
                <a:cubicBezTo>
                  <a:pt x="626264" y="767657"/>
                  <a:pt x="611083" y="773907"/>
                  <a:pt x="595308" y="773907"/>
                </a:cubicBezTo>
                <a:lnTo>
                  <a:pt x="44648" y="773907"/>
                </a:lnTo>
                <a:cubicBezTo>
                  <a:pt x="20018" y="773833"/>
                  <a:pt x="74" y="753889"/>
                  <a:pt x="0" y="729259"/>
                </a:cubicBezTo>
                <a:lnTo>
                  <a:pt x="0" y="104180"/>
                </a:lnTo>
                <a:cubicBezTo>
                  <a:pt x="74" y="79550"/>
                  <a:pt x="20018" y="59606"/>
                  <a:pt x="44648" y="59532"/>
                </a:cubicBezTo>
                <a:close/>
                <a:moveTo>
                  <a:pt x="639971" y="0"/>
                </a:moveTo>
                <a:cubicBezTo>
                  <a:pt x="648194" y="0"/>
                  <a:pt x="654854" y="6660"/>
                  <a:pt x="654854" y="14883"/>
                </a:cubicBezTo>
                <a:lnTo>
                  <a:pt x="654854" y="104180"/>
                </a:lnTo>
                <a:cubicBezTo>
                  <a:pt x="654816" y="112403"/>
                  <a:pt x="648194" y="119025"/>
                  <a:pt x="639971" y="119063"/>
                </a:cubicBezTo>
                <a:cubicBezTo>
                  <a:pt x="631748" y="119025"/>
                  <a:pt x="625125" y="112403"/>
                  <a:pt x="625088" y="104180"/>
                </a:cubicBezTo>
                <a:lnTo>
                  <a:pt x="625088" y="14883"/>
                </a:lnTo>
                <a:cubicBezTo>
                  <a:pt x="625088" y="6660"/>
                  <a:pt x="631748" y="0"/>
                  <a:pt x="639971" y="0"/>
                </a:cubicBezTo>
                <a:close/>
                <a:moveTo>
                  <a:pt x="416724" y="0"/>
                </a:moveTo>
                <a:cubicBezTo>
                  <a:pt x="424947" y="0"/>
                  <a:pt x="431607" y="6660"/>
                  <a:pt x="431607" y="14883"/>
                </a:cubicBezTo>
                <a:lnTo>
                  <a:pt x="431607" y="104180"/>
                </a:lnTo>
                <a:cubicBezTo>
                  <a:pt x="431569" y="112403"/>
                  <a:pt x="424947" y="119025"/>
                  <a:pt x="416724" y="119063"/>
                </a:cubicBezTo>
                <a:cubicBezTo>
                  <a:pt x="408501" y="119025"/>
                  <a:pt x="401878" y="112403"/>
                  <a:pt x="401841" y="104180"/>
                </a:cubicBezTo>
                <a:lnTo>
                  <a:pt x="401841" y="14883"/>
                </a:lnTo>
                <a:cubicBezTo>
                  <a:pt x="401841" y="6660"/>
                  <a:pt x="408501" y="0"/>
                  <a:pt x="416724" y="0"/>
                </a:cubicBezTo>
                <a:close/>
                <a:moveTo>
                  <a:pt x="193477" y="0"/>
                </a:moveTo>
                <a:cubicBezTo>
                  <a:pt x="201700" y="0"/>
                  <a:pt x="208360" y="6660"/>
                  <a:pt x="208360" y="14883"/>
                </a:cubicBezTo>
                <a:lnTo>
                  <a:pt x="208360" y="104180"/>
                </a:lnTo>
                <a:cubicBezTo>
                  <a:pt x="208322" y="112403"/>
                  <a:pt x="201700" y="119025"/>
                  <a:pt x="193477" y="119063"/>
                </a:cubicBezTo>
                <a:cubicBezTo>
                  <a:pt x="185254" y="119025"/>
                  <a:pt x="178631" y="112403"/>
                  <a:pt x="178594" y="104180"/>
                </a:cubicBezTo>
                <a:lnTo>
                  <a:pt x="178594" y="14883"/>
                </a:lnTo>
                <a:cubicBezTo>
                  <a:pt x="178594" y="6660"/>
                  <a:pt x="185254" y="0"/>
                  <a:pt x="193477" y="0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2" name="Data 01">
            <a:extLst>
              <a:ext uri="{FF2B5EF4-FFF2-40B4-BE49-F238E27FC236}">
                <a16:creationId xmlns:a16="http://schemas.microsoft.com/office/drawing/2014/main" id="{6D23DED4-8E91-6B8B-EF9A-15C82D08FBF3}"/>
              </a:ext>
            </a:extLst>
          </p:cNvPr>
          <p:cNvSpPr txBox="1"/>
          <p:nvPr/>
        </p:nvSpPr>
        <p:spPr>
          <a:xfrm>
            <a:off x="1118458" y="2005492"/>
            <a:ext cx="828000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703356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66% in 2024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239D6C-4880-0752-0E50-A1D76E285C75}"/>
              </a:ext>
            </a:extLst>
          </p:cNvPr>
          <p:cNvCxnSpPr>
            <a:cxnSpLocks/>
          </p:cNvCxnSpPr>
          <p:nvPr/>
        </p:nvCxnSpPr>
        <p:spPr>
          <a:xfrm>
            <a:off x="1118458" y="1973888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36BBAD-362B-82DE-12ED-F605938532FD}"/>
              </a:ext>
            </a:extLst>
          </p:cNvPr>
          <p:cNvCxnSpPr>
            <a:cxnSpLocks/>
          </p:cNvCxnSpPr>
          <p:nvPr/>
        </p:nvCxnSpPr>
        <p:spPr>
          <a:xfrm>
            <a:off x="1118458" y="2175595"/>
            <a:ext cx="828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401176"/>
      </p:ext>
    </p:extLst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(Blue)">
            <a:extLst>
              <a:ext uri="{FF2B5EF4-FFF2-40B4-BE49-F238E27FC236}">
                <a16:creationId xmlns:a16="http://schemas.microsoft.com/office/drawing/2014/main" id="{ED84597C-42D7-2835-2EEE-E7C8EF0B242D}"/>
              </a:ext>
            </a:extLst>
          </p:cNvPr>
          <p:cNvSpPr/>
          <p:nvPr/>
        </p:nvSpPr>
        <p:spPr>
          <a:xfrm>
            <a:off x="0" y="0"/>
            <a:ext cx="2990850" cy="2990850"/>
          </a:xfrm>
          <a:prstGeom prst="rect">
            <a:avLst/>
          </a:prstGeom>
          <a:solidFill>
            <a:srgbClr val="005EB8"/>
          </a:solidFill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70335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GPPS Logo" descr="GP Patient Survey logo">
            <a:extLst>
              <a:ext uri="{FF2B5EF4-FFF2-40B4-BE49-F238E27FC236}">
                <a16:creationId xmlns:a16="http://schemas.microsoft.com/office/drawing/2014/main" id="{31C92625-8884-F844-C381-EE3E355B0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1850" y="126160"/>
            <a:ext cx="792000" cy="126133"/>
          </a:xfrm>
          <a:prstGeom prst="rect">
            <a:avLst/>
          </a:prstGeom>
        </p:spPr>
      </p:pic>
      <p:pic>
        <p:nvPicPr>
          <p:cNvPr id="30" name="Ipsos Logo">
            <a:extLst>
              <a:ext uri="{FF2B5EF4-FFF2-40B4-BE49-F238E27FC236}">
                <a16:creationId xmlns:a16="http://schemas.microsoft.com/office/drawing/2014/main" id="{7E1FB7FB-EFE3-0F5B-E960-4EE5F5A62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4803" y="2755850"/>
            <a:ext cx="119047" cy="108000"/>
          </a:xfrm>
          <a:prstGeom prst="rect">
            <a:avLst/>
          </a:prstGeom>
        </p:spPr>
      </p:pic>
      <p:sp>
        <p:nvSpPr>
          <p:cNvPr id="5" name="Footer">
            <a:extLst>
              <a:ext uri="{FF2B5EF4-FFF2-40B4-BE49-F238E27FC236}">
                <a16:creationId xmlns:a16="http://schemas.microsoft.com/office/drawing/2014/main" id="{3BAEF70E-4F7D-28D1-925A-4AF74439C101}"/>
              </a:ext>
            </a:extLst>
          </p:cNvPr>
          <p:cNvSpPr txBox="1"/>
          <p:nvPr/>
        </p:nvSpPr>
        <p:spPr>
          <a:xfrm>
            <a:off x="127000" y="2519722"/>
            <a:ext cx="2580835" cy="344128"/>
          </a:xfrm>
          <a:prstGeom prst="rect">
            <a:avLst/>
          </a:prstGeom>
          <a:noFill/>
        </p:spPr>
        <p:txBody>
          <a:bodyPr wrap="none" lIns="0" tIns="36000" rIns="0" bIns="0" rtlCol="0" anchor="b">
            <a:spAutoFit/>
          </a:bodyPr>
          <a:lstStyle/>
          <a:p>
            <a:pPr algn="l"/>
            <a:r>
              <a:rPr lang="en-GB" sz="400" dirty="0">
                <a:solidFill>
                  <a:schemeClr val="bg1"/>
                </a:solidFill>
              </a:rPr>
              <a:t>For more details on how the data were collected and calculated, please visit our website www.gp-patient.co.uk 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Reports show the results broken down by ICS, PCN and GP practice.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Use the analysis tool to compare results for specific groups of patients (e.g. by age, ethnicity, and more).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2.7 million surveys sent out and 702,000 responses received giving information about 685,000 appointments.</a:t>
            </a:r>
          </a:p>
          <a:p>
            <a:pPr algn="l"/>
            <a:r>
              <a:rPr lang="en-GB" sz="400" dirty="0">
                <a:solidFill>
                  <a:schemeClr val="bg1"/>
                </a:solidFill>
              </a:rPr>
              <a:t>Includes data on 124,000 carers and 474,000 people with a long-term condition.</a:t>
            </a:r>
          </a:p>
        </p:txBody>
      </p:sp>
      <p:cxnSp>
        <p:nvCxnSpPr>
          <p:cNvPr id="4" name="Line (Top Right)">
            <a:extLst>
              <a:ext uri="{FF2B5EF4-FFF2-40B4-BE49-F238E27FC236}">
                <a16:creationId xmlns:a16="http://schemas.microsoft.com/office/drawing/2014/main" id="{211C4D2B-2E7D-740B-C615-B793085BC1E2}"/>
              </a:ext>
            </a:extLst>
          </p:cNvPr>
          <p:cNvCxnSpPr>
            <a:cxnSpLocks/>
          </p:cNvCxnSpPr>
          <p:nvPr/>
        </p:nvCxnSpPr>
        <p:spPr>
          <a:xfrm>
            <a:off x="1783850" y="300958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ne (Bottom Left)">
            <a:extLst>
              <a:ext uri="{FF2B5EF4-FFF2-40B4-BE49-F238E27FC236}">
                <a16:creationId xmlns:a16="http://schemas.microsoft.com/office/drawing/2014/main" id="{CFB74EA6-9DA1-1ED1-C520-3193689CE464}"/>
              </a:ext>
            </a:extLst>
          </p:cNvPr>
          <p:cNvCxnSpPr>
            <a:cxnSpLocks/>
          </p:cNvCxnSpPr>
          <p:nvPr/>
        </p:nvCxnSpPr>
        <p:spPr>
          <a:xfrm>
            <a:off x="127000" y="2519722"/>
            <a:ext cx="1080000" cy="0"/>
          </a:xfrm>
          <a:prstGeom prst="line">
            <a:avLst/>
          </a:prstGeom>
          <a:ln w="6350">
            <a:solidFill>
              <a:srgbClr val="99C7E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E4D1A3B2-3765-6C66-E033-DFD0D6EE3E4F}"/>
              </a:ext>
            </a:extLst>
          </p:cNvPr>
          <p:cNvSpPr txBox="1"/>
          <p:nvPr/>
        </p:nvSpPr>
        <p:spPr>
          <a:xfrm>
            <a:off x="127538" y="185644"/>
            <a:ext cx="1231106" cy="4431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appointment</a:t>
            </a:r>
          </a:p>
        </p:txBody>
      </p:sp>
      <p:sp>
        <p:nvSpPr>
          <p:cNvPr id="45" name="Left Arrow">
            <a:extLst>
              <a:ext uri="{FF2B5EF4-FFF2-40B4-BE49-F238E27FC236}">
                <a16:creationId xmlns:a16="http://schemas.microsoft.com/office/drawing/2014/main" id="{07692BFC-8452-5659-2EA0-4EDD337AFF13}"/>
              </a:ext>
            </a:extLst>
          </p:cNvPr>
          <p:cNvSpPr>
            <a:spLocks noChangeAspect="1"/>
          </p:cNvSpPr>
          <p:nvPr/>
        </p:nvSpPr>
        <p:spPr>
          <a:xfrm rot="2700000" flipH="1" flipV="1">
            <a:off x="38681" y="1459428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sp>
        <p:nvSpPr>
          <p:cNvPr id="12" name="Right Arrow">
            <a:extLst>
              <a:ext uri="{FF2B5EF4-FFF2-40B4-BE49-F238E27FC236}">
                <a16:creationId xmlns:a16="http://schemas.microsoft.com/office/drawing/2014/main" id="{8FA0A2A7-F8E1-E166-3CEF-1E4403072F0B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2880169" y="1459427"/>
            <a:ext cx="72000" cy="72000"/>
          </a:xfrm>
          <a:custGeom>
            <a:avLst/>
            <a:gdLst>
              <a:gd name="connsiteX0" fmla="*/ 310735 w 328735"/>
              <a:gd name="connsiteY0" fmla="*/ 328736 h 328736"/>
              <a:gd name="connsiteX1" fmla="*/ 328735 w 328735"/>
              <a:gd name="connsiteY1" fmla="*/ 310736 h 328736"/>
              <a:gd name="connsiteX2" fmla="*/ 328735 w 328735"/>
              <a:gd name="connsiteY2" fmla="*/ 22736 h 328736"/>
              <a:gd name="connsiteX3" fmla="*/ 323463 w 328735"/>
              <a:gd name="connsiteY3" fmla="*/ 10009 h 328736"/>
              <a:gd name="connsiteX4" fmla="*/ 320115 w 328735"/>
              <a:gd name="connsiteY4" fmla="*/ 8622 h 328736"/>
              <a:gd name="connsiteX5" fmla="*/ 318728 w 328735"/>
              <a:gd name="connsiteY5" fmla="*/ 5272 h 328736"/>
              <a:gd name="connsiteX6" fmla="*/ 306000 w 328735"/>
              <a:gd name="connsiteY6" fmla="*/ 0 h 328736"/>
              <a:gd name="connsiteX7" fmla="*/ 18000 w 328735"/>
              <a:gd name="connsiteY7" fmla="*/ 0 h 328736"/>
              <a:gd name="connsiteX8" fmla="*/ 0 w 328735"/>
              <a:gd name="connsiteY8" fmla="*/ 18000 h 328736"/>
              <a:gd name="connsiteX9" fmla="*/ 18000 w 328735"/>
              <a:gd name="connsiteY9" fmla="*/ 36000 h 328736"/>
              <a:gd name="connsiteX10" fmla="*/ 292735 w 328735"/>
              <a:gd name="connsiteY10" fmla="*/ 36000 h 328736"/>
              <a:gd name="connsiteX11" fmla="*/ 292735 w 328735"/>
              <a:gd name="connsiteY11" fmla="*/ 310736 h 328736"/>
              <a:gd name="connsiteX12" fmla="*/ 310735 w 328735"/>
              <a:gd name="connsiteY12" fmla="*/ 328736 h 32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8735" h="328736">
                <a:moveTo>
                  <a:pt x="310735" y="328736"/>
                </a:moveTo>
                <a:cubicBezTo>
                  <a:pt x="320676" y="328736"/>
                  <a:pt x="328735" y="320677"/>
                  <a:pt x="328735" y="310736"/>
                </a:cubicBezTo>
                <a:lnTo>
                  <a:pt x="328735" y="22736"/>
                </a:lnTo>
                <a:cubicBezTo>
                  <a:pt x="328735" y="17766"/>
                  <a:pt x="326720" y="13266"/>
                  <a:pt x="323463" y="10009"/>
                </a:cubicBezTo>
                <a:lnTo>
                  <a:pt x="320115" y="8622"/>
                </a:lnTo>
                <a:lnTo>
                  <a:pt x="318728" y="5272"/>
                </a:lnTo>
                <a:cubicBezTo>
                  <a:pt x="315470" y="2015"/>
                  <a:pt x="310971" y="0"/>
                  <a:pt x="306000" y="0"/>
                </a:cubicBezTo>
                <a:lnTo>
                  <a:pt x="18000" y="0"/>
                </a:lnTo>
                <a:cubicBezTo>
                  <a:pt x="8059" y="0"/>
                  <a:pt x="0" y="8059"/>
                  <a:pt x="0" y="18000"/>
                </a:cubicBezTo>
                <a:cubicBezTo>
                  <a:pt x="0" y="27941"/>
                  <a:pt x="8059" y="36000"/>
                  <a:pt x="18000" y="36000"/>
                </a:cubicBezTo>
                <a:lnTo>
                  <a:pt x="292735" y="36000"/>
                </a:lnTo>
                <a:lnTo>
                  <a:pt x="292735" y="310736"/>
                </a:lnTo>
                <a:cubicBezTo>
                  <a:pt x="292735" y="320677"/>
                  <a:pt x="300794" y="328736"/>
                  <a:pt x="310735" y="328736"/>
                </a:cubicBezTo>
                <a:close/>
              </a:path>
            </a:pathLst>
          </a:custGeom>
          <a:solidFill>
            <a:srgbClr val="99C7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</a:pPr>
            <a:endParaRPr lang="en-GB" sz="1400" dirty="0" err="1">
              <a:solidFill>
                <a:schemeClr val="tx1"/>
              </a:solidFill>
            </a:endParaRPr>
          </a:p>
        </p:txBody>
      </p:sp>
      <p:graphicFrame>
        <p:nvGraphicFramePr>
          <p:cNvPr id="46" name="Chart">
            <a:extLst>
              <a:ext uri="{FF2B5EF4-FFF2-40B4-BE49-F238E27FC236}">
                <a16:creationId xmlns:a16="http://schemas.microsoft.com/office/drawing/2014/main" id="{92DEAA3F-5471-7C93-F623-0322FBA397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066303"/>
              </p:ext>
            </p:extLst>
          </p:nvPr>
        </p:nvGraphicFramePr>
        <p:xfrm>
          <a:off x="674105" y="972833"/>
          <a:ext cx="14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7" name="Doughnut Title">
            <a:extLst>
              <a:ext uri="{FF2B5EF4-FFF2-40B4-BE49-F238E27FC236}">
                <a16:creationId xmlns:a16="http://schemas.microsoft.com/office/drawing/2014/main" id="{97186CDE-F224-774E-2A37-D0EEEC02DB00}"/>
              </a:ext>
            </a:extLst>
          </p:cNvPr>
          <p:cNvSpPr txBox="1"/>
          <p:nvPr/>
        </p:nvSpPr>
        <p:spPr>
          <a:xfrm>
            <a:off x="1043850" y="1409139"/>
            <a:ext cx="700512" cy="567390"/>
          </a:xfrm>
          <a:prstGeom prst="rect">
            <a:avLst/>
          </a:prstGeom>
          <a:noFill/>
        </p:spPr>
        <p:txBody>
          <a:bodyPr wrap="none" lIns="0" tIns="36000" rIns="0" bIns="36000" rtlCol="0" anchor="ctr">
            <a:spAutoFit/>
          </a:bodyPr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GB" sz="1000" dirty="0">
                <a:solidFill>
                  <a:schemeClr val="bg1"/>
                </a:solidFill>
              </a:rPr>
              <a:t>Last</a:t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dirty="0">
                <a:solidFill>
                  <a:schemeClr val="bg1"/>
                </a:solidFill>
              </a:rPr>
              <a:t>GP practice</a:t>
            </a:r>
            <a:br>
              <a:rPr lang="en-GB" sz="1000" dirty="0">
                <a:solidFill>
                  <a:schemeClr val="bg1"/>
                </a:solidFill>
              </a:rPr>
            </a:br>
            <a:r>
              <a:rPr lang="en-GB" sz="1000" dirty="0">
                <a:solidFill>
                  <a:schemeClr val="bg1"/>
                </a:solidFill>
              </a:rPr>
              <a:t>appointment</a:t>
            </a:r>
          </a:p>
        </p:txBody>
      </p:sp>
      <p:sp>
        <p:nvSpPr>
          <p:cNvPr id="48" name="ICON: Phone Call">
            <a:extLst>
              <a:ext uri="{FF2B5EF4-FFF2-40B4-BE49-F238E27FC236}">
                <a16:creationId xmlns:a16="http://schemas.microsoft.com/office/drawing/2014/main" id="{8D14F603-C557-C445-D278-D2013A947A77}"/>
              </a:ext>
            </a:extLst>
          </p:cNvPr>
          <p:cNvSpPr>
            <a:spLocks noChangeAspect="1"/>
          </p:cNvSpPr>
          <p:nvPr/>
        </p:nvSpPr>
        <p:spPr>
          <a:xfrm>
            <a:off x="127000" y="734364"/>
            <a:ext cx="255673" cy="252000"/>
          </a:xfrm>
          <a:custGeom>
            <a:avLst/>
            <a:gdLst>
              <a:gd name="connsiteX0" fmla="*/ 133207 w 219148"/>
              <a:gd name="connsiteY0" fmla="*/ 145048 h 216000"/>
              <a:gd name="connsiteX1" fmla="*/ 147118 w 219148"/>
              <a:gd name="connsiteY1" fmla="*/ 145048 h 216000"/>
              <a:gd name="connsiteX2" fmla="*/ 178370 w 219148"/>
              <a:gd name="connsiteY2" fmla="*/ 176399 h 216000"/>
              <a:gd name="connsiteX3" fmla="*/ 178370 w 219148"/>
              <a:gd name="connsiteY3" fmla="*/ 176564 h 216000"/>
              <a:gd name="connsiteX4" fmla="*/ 178370 w 219148"/>
              <a:gd name="connsiteY4" fmla="*/ 190475 h 216000"/>
              <a:gd name="connsiteX5" fmla="*/ 174875 w 219148"/>
              <a:gd name="connsiteY5" fmla="*/ 193772 h 216000"/>
              <a:gd name="connsiteX6" fmla="*/ 129910 w 219148"/>
              <a:gd name="connsiteY6" fmla="*/ 148609 h 216000"/>
              <a:gd name="connsiteX7" fmla="*/ 107064 w 219148"/>
              <a:gd name="connsiteY7" fmla="*/ 62899 h 216000"/>
              <a:gd name="connsiteX8" fmla="*/ 153678 w 219148"/>
              <a:gd name="connsiteY8" fmla="*/ 115381 h 216000"/>
              <a:gd name="connsiteX9" fmla="*/ 140492 w 219148"/>
              <a:gd name="connsiteY9" fmla="*/ 115381 h 216000"/>
              <a:gd name="connsiteX10" fmla="*/ 107064 w 219148"/>
              <a:gd name="connsiteY10" fmla="*/ 76349 h 216000"/>
              <a:gd name="connsiteX11" fmla="*/ 15187 w 219148"/>
              <a:gd name="connsiteY11" fmla="*/ 47997 h 216000"/>
              <a:gd name="connsiteX12" fmla="*/ 60120 w 219148"/>
              <a:gd name="connsiteY12" fmla="*/ 92897 h 216000"/>
              <a:gd name="connsiteX13" fmla="*/ 53131 w 219148"/>
              <a:gd name="connsiteY13" fmla="*/ 99688 h 216000"/>
              <a:gd name="connsiteX14" fmla="*/ 53131 w 219148"/>
              <a:gd name="connsiteY14" fmla="*/ 106676 h 216000"/>
              <a:gd name="connsiteX15" fmla="*/ 109173 w 219148"/>
              <a:gd name="connsiteY15" fmla="*/ 162718 h 216000"/>
              <a:gd name="connsiteX16" fmla="*/ 109230 w 219148"/>
              <a:gd name="connsiteY16" fmla="*/ 162774 h 216000"/>
              <a:gd name="connsiteX17" fmla="*/ 116129 w 219148"/>
              <a:gd name="connsiteY17" fmla="*/ 162718 h 216000"/>
              <a:gd name="connsiteX18" fmla="*/ 122921 w 219148"/>
              <a:gd name="connsiteY18" fmla="*/ 155730 h 216000"/>
              <a:gd name="connsiteX19" fmla="*/ 168017 w 219148"/>
              <a:gd name="connsiteY19" fmla="*/ 200662 h 216000"/>
              <a:gd name="connsiteX20" fmla="*/ 161821 w 219148"/>
              <a:gd name="connsiteY20" fmla="*/ 206860 h 216000"/>
              <a:gd name="connsiteX21" fmla="*/ 138743 w 219148"/>
              <a:gd name="connsiteY21" fmla="*/ 215925 h 216000"/>
              <a:gd name="connsiteX22" fmla="*/ 102481 w 219148"/>
              <a:gd name="connsiteY22" fmla="*/ 205376 h 216000"/>
              <a:gd name="connsiteX23" fmla="*/ 88174 w 219148"/>
              <a:gd name="connsiteY23" fmla="*/ 196311 h 216000"/>
              <a:gd name="connsiteX24" fmla="*/ 18945 w 219148"/>
              <a:gd name="connsiteY24" fmla="*/ 124841 h 216000"/>
              <a:gd name="connsiteX25" fmla="*/ 5331 w 219148"/>
              <a:gd name="connsiteY25" fmla="*/ 101138 h 216000"/>
              <a:gd name="connsiteX26" fmla="*/ 56 w 219148"/>
              <a:gd name="connsiteY26" fmla="*/ 71699 h 216000"/>
              <a:gd name="connsiteX27" fmla="*/ 7605 w 219148"/>
              <a:gd name="connsiteY27" fmla="*/ 55480 h 216000"/>
              <a:gd name="connsiteX28" fmla="*/ 15187 w 219148"/>
              <a:gd name="connsiteY28" fmla="*/ 47997 h 216000"/>
              <a:gd name="connsiteX29" fmla="*/ 32494 w 219148"/>
              <a:gd name="connsiteY29" fmla="*/ 34713 h 216000"/>
              <a:gd name="connsiteX30" fmla="*/ 39450 w 219148"/>
              <a:gd name="connsiteY30" fmla="*/ 37614 h 216000"/>
              <a:gd name="connsiteX31" fmla="*/ 70702 w 219148"/>
              <a:gd name="connsiteY31" fmla="*/ 68899 h 216000"/>
              <a:gd name="connsiteX32" fmla="*/ 73570 w 219148"/>
              <a:gd name="connsiteY32" fmla="*/ 75822 h 216000"/>
              <a:gd name="connsiteX33" fmla="*/ 70801 w 219148"/>
              <a:gd name="connsiteY33" fmla="*/ 82679 h 216000"/>
              <a:gd name="connsiteX34" fmla="*/ 67208 w 219148"/>
              <a:gd name="connsiteY34" fmla="*/ 86107 h 216000"/>
              <a:gd name="connsiteX35" fmla="*/ 22110 w 219148"/>
              <a:gd name="connsiteY35" fmla="*/ 41108 h 216000"/>
              <a:gd name="connsiteX36" fmla="*/ 25571 w 219148"/>
              <a:gd name="connsiteY36" fmla="*/ 37614 h 216000"/>
              <a:gd name="connsiteX37" fmla="*/ 32494 w 219148"/>
              <a:gd name="connsiteY37" fmla="*/ 34713 h 216000"/>
              <a:gd name="connsiteX38" fmla="*/ 107064 w 219148"/>
              <a:gd name="connsiteY38" fmla="*/ 30657 h 216000"/>
              <a:gd name="connsiteX39" fmla="*/ 185193 w 219148"/>
              <a:gd name="connsiteY39" fmla="*/ 108786 h 216000"/>
              <a:gd name="connsiteX40" fmla="*/ 184896 w 219148"/>
              <a:gd name="connsiteY40" fmla="*/ 115379 h 216000"/>
              <a:gd name="connsiteX41" fmla="*/ 171710 w 219148"/>
              <a:gd name="connsiteY41" fmla="*/ 115379 h 216000"/>
              <a:gd name="connsiteX42" fmla="*/ 172040 w 219148"/>
              <a:gd name="connsiteY42" fmla="*/ 108786 h 216000"/>
              <a:gd name="connsiteX43" fmla="*/ 107064 w 219148"/>
              <a:gd name="connsiteY43" fmla="*/ 43843 h 216000"/>
              <a:gd name="connsiteX44" fmla="*/ 107064 w 219148"/>
              <a:gd name="connsiteY44" fmla="*/ 0 h 216000"/>
              <a:gd name="connsiteX45" fmla="*/ 110361 w 219148"/>
              <a:gd name="connsiteY45" fmla="*/ 0 h 216000"/>
              <a:gd name="connsiteX46" fmla="*/ 219148 w 219148"/>
              <a:gd name="connsiteY46" fmla="*/ 108788 h 216000"/>
              <a:gd name="connsiteX47" fmla="*/ 218917 w 219148"/>
              <a:gd name="connsiteY47" fmla="*/ 115381 h 216000"/>
              <a:gd name="connsiteX48" fmla="*/ 205731 w 219148"/>
              <a:gd name="connsiteY48" fmla="*/ 115381 h 216000"/>
              <a:gd name="connsiteX49" fmla="*/ 205995 w 219148"/>
              <a:gd name="connsiteY49" fmla="*/ 108788 h 216000"/>
              <a:gd name="connsiteX50" fmla="*/ 110394 w 219148"/>
              <a:gd name="connsiteY50" fmla="*/ 13186 h 216000"/>
              <a:gd name="connsiteX51" fmla="*/ 110361 w 219148"/>
              <a:gd name="connsiteY51" fmla="*/ 13186 h 216000"/>
              <a:gd name="connsiteX52" fmla="*/ 107064 w 219148"/>
              <a:gd name="connsiteY52" fmla="*/ 13186 h 2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19148" h="216000">
                <a:moveTo>
                  <a:pt x="133207" y="145048"/>
                </a:moveTo>
                <a:cubicBezTo>
                  <a:pt x="137060" y="141236"/>
                  <a:pt x="143264" y="141236"/>
                  <a:pt x="147118" y="145048"/>
                </a:cubicBezTo>
                <a:lnTo>
                  <a:pt x="178370" y="176399"/>
                </a:lnTo>
                <a:lnTo>
                  <a:pt x="178370" y="176564"/>
                </a:lnTo>
                <a:cubicBezTo>
                  <a:pt x="182183" y="180417"/>
                  <a:pt x="182183" y="186623"/>
                  <a:pt x="178370" y="190475"/>
                </a:cubicBezTo>
                <a:lnTo>
                  <a:pt x="174875" y="193772"/>
                </a:lnTo>
                <a:lnTo>
                  <a:pt x="129910" y="148609"/>
                </a:lnTo>
                <a:close/>
                <a:moveTo>
                  <a:pt x="107064" y="62899"/>
                </a:moveTo>
                <a:cubicBezTo>
                  <a:pt x="132864" y="67516"/>
                  <a:pt x="152138" y="89216"/>
                  <a:pt x="153678" y="115381"/>
                </a:cubicBezTo>
                <a:lnTo>
                  <a:pt x="140492" y="115381"/>
                </a:lnTo>
                <a:cubicBezTo>
                  <a:pt x="139062" y="96470"/>
                  <a:pt x="125531" y="80670"/>
                  <a:pt x="107064" y="76349"/>
                </a:cubicBezTo>
                <a:close/>
                <a:moveTo>
                  <a:pt x="15187" y="47997"/>
                </a:moveTo>
                <a:lnTo>
                  <a:pt x="60120" y="92897"/>
                </a:lnTo>
                <a:lnTo>
                  <a:pt x="53131" y="99688"/>
                </a:lnTo>
                <a:cubicBezTo>
                  <a:pt x="51204" y="101618"/>
                  <a:pt x="51204" y="104746"/>
                  <a:pt x="53131" y="106676"/>
                </a:cubicBezTo>
                <a:lnTo>
                  <a:pt x="109173" y="162718"/>
                </a:lnTo>
                <a:cubicBezTo>
                  <a:pt x="109192" y="162737"/>
                  <a:pt x="109210" y="162756"/>
                  <a:pt x="109230" y="162774"/>
                </a:cubicBezTo>
                <a:cubicBezTo>
                  <a:pt x="111151" y="164664"/>
                  <a:pt x="114240" y="164639"/>
                  <a:pt x="116129" y="162718"/>
                </a:cubicBezTo>
                <a:lnTo>
                  <a:pt x="122921" y="155730"/>
                </a:lnTo>
                <a:lnTo>
                  <a:pt x="168017" y="200662"/>
                </a:lnTo>
                <a:lnTo>
                  <a:pt x="161821" y="206860"/>
                </a:lnTo>
                <a:cubicBezTo>
                  <a:pt x="155899" y="213222"/>
                  <a:pt x="147412" y="216556"/>
                  <a:pt x="138743" y="215925"/>
                </a:cubicBezTo>
                <a:cubicBezTo>
                  <a:pt x="126070" y="214880"/>
                  <a:pt x="113738" y="211292"/>
                  <a:pt x="102481" y="205376"/>
                </a:cubicBezTo>
                <a:cubicBezTo>
                  <a:pt x="97501" y="202702"/>
                  <a:pt x="92720" y="199672"/>
                  <a:pt x="88174" y="196311"/>
                </a:cubicBezTo>
                <a:cubicBezTo>
                  <a:pt x="60952" y="176886"/>
                  <a:pt x="37493" y="152668"/>
                  <a:pt x="18945" y="124841"/>
                </a:cubicBezTo>
                <a:cubicBezTo>
                  <a:pt x="13613" y="117423"/>
                  <a:pt x="9051" y="109482"/>
                  <a:pt x="5331" y="101138"/>
                </a:cubicBezTo>
                <a:cubicBezTo>
                  <a:pt x="1449" y="91827"/>
                  <a:pt x="-352" y="81779"/>
                  <a:pt x="56" y="71699"/>
                </a:cubicBezTo>
                <a:cubicBezTo>
                  <a:pt x="378" y="65519"/>
                  <a:pt x="3084" y="59705"/>
                  <a:pt x="7605" y="55480"/>
                </a:cubicBezTo>
                <a:cubicBezTo>
                  <a:pt x="9451" y="53733"/>
                  <a:pt x="12286" y="50898"/>
                  <a:pt x="15187" y="47997"/>
                </a:cubicBezTo>
                <a:close/>
                <a:moveTo>
                  <a:pt x="32494" y="34713"/>
                </a:moveTo>
                <a:cubicBezTo>
                  <a:pt x="35105" y="34724"/>
                  <a:pt x="37605" y="35767"/>
                  <a:pt x="39450" y="37614"/>
                </a:cubicBezTo>
                <a:lnTo>
                  <a:pt x="70702" y="68899"/>
                </a:lnTo>
                <a:cubicBezTo>
                  <a:pt x="72547" y="70728"/>
                  <a:pt x="73581" y="73223"/>
                  <a:pt x="73570" y="75822"/>
                </a:cubicBezTo>
                <a:cubicBezTo>
                  <a:pt x="73569" y="78380"/>
                  <a:pt x="72576" y="80837"/>
                  <a:pt x="70801" y="82679"/>
                </a:cubicBezTo>
                <a:lnTo>
                  <a:pt x="67208" y="86107"/>
                </a:lnTo>
                <a:lnTo>
                  <a:pt x="22110" y="41108"/>
                </a:lnTo>
                <a:lnTo>
                  <a:pt x="25571" y="37614"/>
                </a:lnTo>
                <a:cubicBezTo>
                  <a:pt x="27409" y="35775"/>
                  <a:pt x="29896" y="34733"/>
                  <a:pt x="32494" y="34713"/>
                </a:cubicBezTo>
                <a:close/>
                <a:moveTo>
                  <a:pt x="107064" y="30657"/>
                </a:moveTo>
                <a:cubicBezTo>
                  <a:pt x="150199" y="30693"/>
                  <a:pt x="185157" y="65651"/>
                  <a:pt x="185193" y="108786"/>
                </a:cubicBezTo>
                <a:cubicBezTo>
                  <a:pt x="185193" y="110995"/>
                  <a:pt x="185193" y="113203"/>
                  <a:pt x="184896" y="115379"/>
                </a:cubicBezTo>
                <a:lnTo>
                  <a:pt x="171710" y="115379"/>
                </a:lnTo>
                <a:cubicBezTo>
                  <a:pt x="171936" y="113189"/>
                  <a:pt x="172046" y="110988"/>
                  <a:pt x="172040" y="108786"/>
                </a:cubicBezTo>
                <a:cubicBezTo>
                  <a:pt x="171985" y="72929"/>
                  <a:pt x="142921" y="43880"/>
                  <a:pt x="107064" y="43843"/>
                </a:cubicBezTo>
                <a:close/>
                <a:moveTo>
                  <a:pt x="107064" y="0"/>
                </a:moveTo>
                <a:lnTo>
                  <a:pt x="110361" y="0"/>
                </a:lnTo>
                <a:cubicBezTo>
                  <a:pt x="170442" y="0"/>
                  <a:pt x="219148" y="48706"/>
                  <a:pt x="219148" y="108788"/>
                </a:cubicBezTo>
                <a:cubicBezTo>
                  <a:pt x="219148" y="110997"/>
                  <a:pt x="219148" y="113205"/>
                  <a:pt x="218917" y="115381"/>
                </a:cubicBezTo>
                <a:lnTo>
                  <a:pt x="205731" y="115381"/>
                </a:lnTo>
                <a:cubicBezTo>
                  <a:pt x="205731" y="113205"/>
                  <a:pt x="205995" y="110997"/>
                  <a:pt x="205995" y="108788"/>
                </a:cubicBezTo>
                <a:cubicBezTo>
                  <a:pt x="205995" y="55988"/>
                  <a:pt x="163193" y="13186"/>
                  <a:pt x="110394" y="13186"/>
                </a:cubicBezTo>
                <a:cubicBezTo>
                  <a:pt x="110383" y="13186"/>
                  <a:pt x="110372" y="13186"/>
                  <a:pt x="110361" y="13186"/>
                </a:cubicBezTo>
                <a:cubicBezTo>
                  <a:pt x="109240" y="13186"/>
                  <a:pt x="108152" y="13186"/>
                  <a:pt x="107064" y="13186"/>
                </a:cubicBezTo>
                <a:close/>
              </a:path>
            </a:pathLst>
          </a:custGeom>
          <a:solidFill>
            <a:srgbClr val="99C7EB"/>
          </a:solidFill>
          <a:ln w="29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9" name="ICON: Discussion">
            <a:extLst>
              <a:ext uri="{FF2B5EF4-FFF2-40B4-BE49-F238E27FC236}">
                <a16:creationId xmlns:a16="http://schemas.microsoft.com/office/drawing/2014/main" id="{DBC5ECB0-379B-9081-6E2B-C7246F76EFC6}"/>
              </a:ext>
            </a:extLst>
          </p:cNvPr>
          <p:cNvSpPr>
            <a:spLocks noChangeAspect="1"/>
          </p:cNvSpPr>
          <p:nvPr/>
        </p:nvSpPr>
        <p:spPr>
          <a:xfrm>
            <a:off x="2200035" y="1298230"/>
            <a:ext cx="263029" cy="252000"/>
          </a:xfrm>
          <a:custGeom>
            <a:avLst/>
            <a:gdLst>
              <a:gd name="connsiteX0" fmla="*/ 185927 w 282892"/>
              <a:gd name="connsiteY0" fmla="*/ 194450 h 271031"/>
              <a:gd name="connsiteX1" fmla="*/ 187546 w 282892"/>
              <a:gd name="connsiteY1" fmla="*/ 196069 h 271031"/>
              <a:gd name="connsiteX2" fmla="*/ 193357 w 282892"/>
              <a:gd name="connsiteY2" fmla="*/ 200927 h 271031"/>
              <a:gd name="connsiteX3" fmla="*/ 198881 w 282892"/>
              <a:gd name="connsiteY3" fmla="*/ 204261 h 271031"/>
              <a:gd name="connsiteX4" fmla="*/ 221646 w 282892"/>
              <a:gd name="connsiteY4" fmla="*/ 209785 h 271031"/>
              <a:gd name="connsiteX5" fmla="*/ 244220 w 282892"/>
              <a:gd name="connsiteY5" fmla="*/ 204261 h 271031"/>
              <a:gd name="connsiteX6" fmla="*/ 245744 w 282892"/>
              <a:gd name="connsiteY6" fmla="*/ 203499 h 271031"/>
              <a:gd name="connsiteX7" fmla="*/ 249840 w 282892"/>
              <a:gd name="connsiteY7" fmla="*/ 200927 h 271031"/>
              <a:gd name="connsiteX8" fmla="*/ 255078 w 282892"/>
              <a:gd name="connsiteY8" fmla="*/ 196641 h 271031"/>
              <a:gd name="connsiteX9" fmla="*/ 257365 w 282892"/>
              <a:gd name="connsiteY9" fmla="*/ 194450 h 271031"/>
              <a:gd name="connsiteX10" fmla="*/ 280129 w 282892"/>
              <a:gd name="connsiteY10" fmla="*/ 226073 h 271031"/>
              <a:gd name="connsiteX11" fmla="*/ 282320 w 282892"/>
              <a:gd name="connsiteY11" fmla="*/ 235598 h 271031"/>
              <a:gd name="connsiteX12" fmla="*/ 282892 w 282892"/>
              <a:gd name="connsiteY12" fmla="*/ 244075 h 271031"/>
              <a:gd name="connsiteX13" fmla="*/ 280034 w 282892"/>
              <a:gd name="connsiteY13" fmla="*/ 262554 h 271031"/>
              <a:gd name="connsiteX14" fmla="*/ 268604 w 282892"/>
              <a:gd name="connsiteY14" fmla="*/ 271031 h 271031"/>
              <a:gd name="connsiteX15" fmla="*/ 174688 w 282892"/>
              <a:gd name="connsiteY15" fmla="*/ 271031 h 271031"/>
              <a:gd name="connsiteX16" fmla="*/ 163257 w 282892"/>
              <a:gd name="connsiteY16" fmla="*/ 262649 h 271031"/>
              <a:gd name="connsiteX17" fmla="*/ 160400 w 282892"/>
              <a:gd name="connsiteY17" fmla="*/ 244075 h 271031"/>
              <a:gd name="connsiteX18" fmla="*/ 185927 w 282892"/>
              <a:gd name="connsiteY18" fmla="*/ 194450 h 271031"/>
              <a:gd name="connsiteX19" fmla="*/ 25527 w 282892"/>
              <a:gd name="connsiteY19" fmla="*/ 194450 h 271031"/>
              <a:gd name="connsiteX20" fmla="*/ 27146 w 282892"/>
              <a:gd name="connsiteY20" fmla="*/ 196069 h 271031"/>
              <a:gd name="connsiteX21" fmla="*/ 32957 w 282892"/>
              <a:gd name="connsiteY21" fmla="*/ 200927 h 271031"/>
              <a:gd name="connsiteX22" fmla="*/ 38481 w 282892"/>
              <a:gd name="connsiteY22" fmla="*/ 204261 h 271031"/>
              <a:gd name="connsiteX23" fmla="*/ 61246 w 282892"/>
              <a:gd name="connsiteY23" fmla="*/ 209785 h 271031"/>
              <a:gd name="connsiteX24" fmla="*/ 83820 w 282892"/>
              <a:gd name="connsiteY24" fmla="*/ 204261 h 271031"/>
              <a:gd name="connsiteX25" fmla="*/ 85344 w 282892"/>
              <a:gd name="connsiteY25" fmla="*/ 203499 h 271031"/>
              <a:gd name="connsiteX26" fmla="*/ 89440 w 282892"/>
              <a:gd name="connsiteY26" fmla="*/ 200927 h 271031"/>
              <a:gd name="connsiteX27" fmla="*/ 94678 w 282892"/>
              <a:gd name="connsiteY27" fmla="*/ 196641 h 271031"/>
              <a:gd name="connsiteX28" fmla="*/ 96965 w 282892"/>
              <a:gd name="connsiteY28" fmla="*/ 194450 h 271031"/>
              <a:gd name="connsiteX29" fmla="*/ 119729 w 282892"/>
              <a:gd name="connsiteY29" fmla="*/ 226073 h 271031"/>
              <a:gd name="connsiteX30" fmla="*/ 121920 w 282892"/>
              <a:gd name="connsiteY30" fmla="*/ 235598 h 271031"/>
              <a:gd name="connsiteX31" fmla="*/ 122492 w 282892"/>
              <a:gd name="connsiteY31" fmla="*/ 244075 h 271031"/>
              <a:gd name="connsiteX32" fmla="*/ 119634 w 282892"/>
              <a:gd name="connsiteY32" fmla="*/ 262554 h 271031"/>
              <a:gd name="connsiteX33" fmla="*/ 108204 w 282892"/>
              <a:gd name="connsiteY33" fmla="*/ 271031 h 271031"/>
              <a:gd name="connsiteX34" fmla="*/ 14288 w 282892"/>
              <a:gd name="connsiteY34" fmla="*/ 271031 h 271031"/>
              <a:gd name="connsiteX35" fmla="*/ 2857 w 282892"/>
              <a:gd name="connsiteY35" fmla="*/ 262649 h 271031"/>
              <a:gd name="connsiteX36" fmla="*/ 0 w 282892"/>
              <a:gd name="connsiteY36" fmla="*/ 244075 h 271031"/>
              <a:gd name="connsiteX37" fmla="*/ 25527 w 282892"/>
              <a:gd name="connsiteY37" fmla="*/ 194450 h 271031"/>
              <a:gd name="connsiteX38" fmla="*/ 221645 w 282892"/>
              <a:gd name="connsiteY38" fmla="*/ 119965 h 271031"/>
              <a:gd name="connsiteX39" fmla="*/ 261841 w 282892"/>
              <a:gd name="connsiteY39" fmla="*/ 160065 h 271031"/>
              <a:gd name="connsiteX40" fmla="*/ 261841 w 282892"/>
              <a:gd name="connsiteY40" fmla="*/ 160256 h 271031"/>
              <a:gd name="connsiteX41" fmla="*/ 257555 w 282892"/>
              <a:gd name="connsiteY41" fmla="*/ 177972 h 271031"/>
              <a:gd name="connsiteX42" fmla="*/ 257364 w 282892"/>
              <a:gd name="connsiteY42" fmla="*/ 178258 h 271031"/>
              <a:gd name="connsiteX43" fmla="*/ 257174 w 282892"/>
              <a:gd name="connsiteY43" fmla="*/ 178734 h 271031"/>
              <a:gd name="connsiteX44" fmla="*/ 253935 w 282892"/>
              <a:gd name="connsiteY44" fmla="*/ 183878 h 271031"/>
              <a:gd name="connsiteX45" fmla="*/ 248982 w 282892"/>
              <a:gd name="connsiteY45" fmla="*/ 189307 h 271031"/>
              <a:gd name="connsiteX46" fmla="*/ 241077 w 282892"/>
              <a:gd name="connsiteY46" fmla="*/ 195213 h 271031"/>
              <a:gd name="connsiteX47" fmla="*/ 239934 w 282892"/>
              <a:gd name="connsiteY47" fmla="*/ 195784 h 271031"/>
              <a:gd name="connsiteX48" fmla="*/ 221645 w 282892"/>
              <a:gd name="connsiteY48" fmla="*/ 200261 h 271031"/>
              <a:gd name="connsiteX49" fmla="*/ 203358 w 282892"/>
              <a:gd name="connsiteY49" fmla="*/ 195784 h 271031"/>
              <a:gd name="connsiteX50" fmla="*/ 194309 w 282892"/>
              <a:gd name="connsiteY50" fmla="*/ 189307 h 271031"/>
              <a:gd name="connsiteX51" fmla="*/ 181450 w 282892"/>
              <a:gd name="connsiteY51" fmla="*/ 160065 h 271031"/>
              <a:gd name="connsiteX52" fmla="*/ 221645 w 282892"/>
              <a:gd name="connsiteY52" fmla="*/ 119965 h 271031"/>
              <a:gd name="connsiteX53" fmla="*/ 61245 w 282892"/>
              <a:gd name="connsiteY53" fmla="*/ 119965 h 271031"/>
              <a:gd name="connsiteX54" fmla="*/ 101441 w 282892"/>
              <a:gd name="connsiteY54" fmla="*/ 160065 h 271031"/>
              <a:gd name="connsiteX55" fmla="*/ 101441 w 282892"/>
              <a:gd name="connsiteY55" fmla="*/ 160256 h 271031"/>
              <a:gd name="connsiteX56" fmla="*/ 97155 w 282892"/>
              <a:gd name="connsiteY56" fmla="*/ 177972 h 271031"/>
              <a:gd name="connsiteX57" fmla="*/ 96964 w 282892"/>
              <a:gd name="connsiteY57" fmla="*/ 178258 h 271031"/>
              <a:gd name="connsiteX58" fmla="*/ 96774 w 282892"/>
              <a:gd name="connsiteY58" fmla="*/ 178734 h 271031"/>
              <a:gd name="connsiteX59" fmla="*/ 93535 w 282892"/>
              <a:gd name="connsiteY59" fmla="*/ 183878 h 271031"/>
              <a:gd name="connsiteX60" fmla="*/ 88582 w 282892"/>
              <a:gd name="connsiteY60" fmla="*/ 189307 h 271031"/>
              <a:gd name="connsiteX61" fmla="*/ 80677 w 282892"/>
              <a:gd name="connsiteY61" fmla="*/ 195213 h 271031"/>
              <a:gd name="connsiteX62" fmla="*/ 79534 w 282892"/>
              <a:gd name="connsiteY62" fmla="*/ 195784 h 271031"/>
              <a:gd name="connsiteX63" fmla="*/ 61245 w 282892"/>
              <a:gd name="connsiteY63" fmla="*/ 200261 h 271031"/>
              <a:gd name="connsiteX64" fmla="*/ 42958 w 282892"/>
              <a:gd name="connsiteY64" fmla="*/ 195784 h 271031"/>
              <a:gd name="connsiteX65" fmla="*/ 33909 w 282892"/>
              <a:gd name="connsiteY65" fmla="*/ 189307 h 271031"/>
              <a:gd name="connsiteX66" fmla="*/ 21050 w 282892"/>
              <a:gd name="connsiteY66" fmla="*/ 160065 h 271031"/>
              <a:gd name="connsiteX67" fmla="*/ 61245 w 282892"/>
              <a:gd name="connsiteY67" fmla="*/ 119965 h 271031"/>
              <a:gd name="connsiteX68" fmla="*/ 164689 w 282892"/>
              <a:gd name="connsiteY68" fmla="*/ 40738 h 271031"/>
              <a:gd name="connsiteX69" fmla="*/ 151959 w 282892"/>
              <a:gd name="connsiteY69" fmla="*/ 53469 h 271031"/>
              <a:gd name="connsiteX70" fmla="*/ 164689 w 282892"/>
              <a:gd name="connsiteY70" fmla="*/ 66199 h 271031"/>
              <a:gd name="connsiteX71" fmla="*/ 177420 w 282892"/>
              <a:gd name="connsiteY71" fmla="*/ 53469 h 271031"/>
              <a:gd name="connsiteX72" fmla="*/ 164689 w 282892"/>
              <a:gd name="connsiteY72" fmla="*/ 40738 h 271031"/>
              <a:gd name="connsiteX73" fmla="*/ 129341 w 282892"/>
              <a:gd name="connsiteY73" fmla="*/ 40738 h 271031"/>
              <a:gd name="connsiteX74" fmla="*/ 116610 w 282892"/>
              <a:gd name="connsiteY74" fmla="*/ 53469 h 271031"/>
              <a:gd name="connsiteX75" fmla="*/ 129341 w 282892"/>
              <a:gd name="connsiteY75" fmla="*/ 66199 h 271031"/>
              <a:gd name="connsiteX76" fmla="*/ 142071 w 282892"/>
              <a:gd name="connsiteY76" fmla="*/ 53469 h 271031"/>
              <a:gd name="connsiteX77" fmla="*/ 129341 w 282892"/>
              <a:gd name="connsiteY77" fmla="*/ 40738 h 271031"/>
              <a:gd name="connsiteX78" fmla="*/ 93992 w 282892"/>
              <a:gd name="connsiteY78" fmla="*/ 40738 h 271031"/>
              <a:gd name="connsiteX79" fmla="*/ 81261 w 282892"/>
              <a:gd name="connsiteY79" fmla="*/ 53469 h 271031"/>
              <a:gd name="connsiteX80" fmla="*/ 93992 w 282892"/>
              <a:gd name="connsiteY80" fmla="*/ 66199 h 271031"/>
              <a:gd name="connsiteX81" fmla="*/ 106723 w 282892"/>
              <a:gd name="connsiteY81" fmla="*/ 53469 h 271031"/>
              <a:gd name="connsiteX82" fmla="*/ 93992 w 282892"/>
              <a:gd name="connsiteY82" fmla="*/ 40738 h 271031"/>
              <a:gd name="connsiteX83" fmla="*/ 69634 w 282892"/>
              <a:gd name="connsiteY83" fmla="*/ 0 h 271031"/>
              <a:gd name="connsiteX84" fmla="*/ 189048 w 282892"/>
              <a:gd name="connsiteY84" fmla="*/ 0 h 271031"/>
              <a:gd name="connsiteX85" fmla="*/ 207083 w 282892"/>
              <a:gd name="connsiteY85" fmla="*/ 17993 h 271031"/>
              <a:gd name="connsiteX86" fmla="*/ 207083 w 282892"/>
              <a:gd name="connsiteY86" fmla="*/ 88902 h 271031"/>
              <a:gd name="connsiteX87" fmla="*/ 189048 w 282892"/>
              <a:gd name="connsiteY87" fmla="*/ 106937 h 271031"/>
              <a:gd name="connsiteX88" fmla="*/ 149667 w 282892"/>
              <a:gd name="connsiteY88" fmla="*/ 106937 h 271031"/>
              <a:gd name="connsiteX89" fmla="*/ 135451 w 282892"/>
              <a:gd name="connsiteY89" fmla="*/ 121577 h 271031"/>
              <a:gd name="connsiteX90" fmla="*/ 129341 w 282892"/>
              <a:gd name="connsiteY90" fmla="*/ 124166 h 271031"/>
              <a:gd name="connsiteX91" fmla="*/ 123230 w 282892"/>
              <a:gd name="connsiteY91" fmla="*/ 121577 h 271031"/>
              <a:gd name="connsiteX92" fmla="*/ 109014 w 282892"/>
              <a:gd name="connsiteY92" fmla="*/ 106937 h 271031"/>
              <a:gd name="connsiteX93" fmla="*/ 69634 w 282892"/>
              <a:gd name="connsiteY93" fmla="*/ 106937 h 271031"/>
              <a:gd name="connsiteX94" fmla="*/ 51599 w 282892"/>
              <a:gd name="connsiteY94" fmla="*/ 88902 h 271031"/>
              <a:gd name="connsiteX95" fmla="*/ 51599 w 282892"/>
              <a:gd name="connsiteY95" fmla="*/ 17993 h 271031"/>
              <a:gd name="connsiteX96" fmla="*/ 69634 w 282892"/>
              <a:gd name="connsiteY96" fmla="*/ 0 h 271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82892" h="271031">
                <a:moveTo>
                  <a:pt x="185927" y="194450"/>
                </a:moveTo>
                <a:cubicBezTo>
                  <a:pt x="186403" y="195022"/>
                  <a:pt x="186975" y="195593"/>
                  <a:pt x="187546" y="196069"/>
                </a:cubicBezTo>
                <a:cubicBezTo>
                  <a:pt x="189356" y="197879"/>
                  <a:pt x="191261" y="199403"/>
                  <a:pt x="193357" y="200927"/>
                </a:cubicBezTo>
                <a:cubicBezTo>
                  <a:pt x="195071" y="202165"/>
                  <a:pt x="196881" y="203213"/>
                  <a:pt x="198881" y="204261"/>
                </a:cubicBezTo>
                <a:cubicBezTo>
                  <a:pt x="205834" y="207880"/>
                  <a:pt x="213740" y="209785"/>
                  <a:pt x="221646" y="209785"/>
                </a:cubicBezTo>
                <a:cubicBezTo>
                  <a:pt x="229552" y="209785"/>
                  <a:pt x="237457" y="207880"/>
                  <a:pt x="244220" y="204261"/>
                </a:cubicBezTo>
                <a:lnTo>
                  <a:pt x="245744" y="203499"/>
                </a:lnTo>
                <a:cubicBezTo>
                  <a:pt x="247268" y="202641"/>
                  <a:pt x="248602" y="201784"/>
                  <a:pt x="249840" y="200927"/>
                </a:cubicBezTo>
                <a:cubicBezTo>
                  <a:pt x="251935" y="199498"/>
                  <a:pt x="253745" y="197974"/>
                  <a:pt x="255078" y="196641"/>
                </a:cubicBezTo>
                <a:cubicBezTo>
                  <a:pt x="255841" y="195974"/>
                  <a:pt x="256603" y="195307"/>
                  <a:pt x="257365" y="194450"/>
                </a:cubicBezTo>
                <a:cubicBezTo>
                  <a:pt x="268223" y="202165"/>
                  <a:pt x="276224" y="213309"/>
                  <a:pt x="280129" y="226073"/>
                </a:cubicBezTo>
                <a:cubicBezTo>
                  <a:pt x="281177" y="229121"/>
                  <a:pt x="281844" y="232359"/>
                  <a:pt x="282320" y="235598"/>
                </a:cubicBezTo>
                <a:cubicBezTo>
                  <a:pt x="282701" y="238360"/>
                  <a:pt x="282892" y="241218"/>
                  <a:pt x="282892" y="244075"/>
                </a:cubicBezTo>
                <a:cubicBezTo>
                  <a:pt x="282892" y="250362"/>
                  <a:pt x="281939" y="256648"/>
                  <a:pt x="280034" y="262554"/>
                </a:cubicBezTo>
                <a:cubicBezTo>
                  <a:pt x="278415" y="267697"/>
                  <a:pt x="273843" y="271031"/>
                  <a:pt x="268604" y="271031"/>
                </a:cubicBezTo>
                <a:lnTo>
                  <a:pt x="174688" y="271031"/>
                </a:lnTo>
                <a:cubicBezTo>
                  <a:pt x="169449" y="271031"/>
                  <a:pt x="164877" y="267697"/>
                  <a:pt x="163257" y="262649"/>
                </a:cubicBezTo>
                <a:cubicBezTo>
                  <a:pt x="161353" y="256648"/>
                  <a:pt x="160400" y="250362"/>
                  <a:pt x="160400" y="244075"/>
                </a:cubicBezTo>
                <a:cubicBezTo>
                  <a:pt x="160400" y="223978"/>
                  <a:pt x="170211" y="205690"/>
                  <a:pt x="185927" y="194450"/>
                </a:cubicBezTo>
                <a:close/>
                <a:moveTo>
                  <a:pt x="25527" y="194450"/>
                </a:moveTo>
                <a:cubicBezTo>
                  <a:pt x="26003" y="195022"/>
                  <a:pt x="26575" y="195593"/>
                  <a:pt x="27146" y="196069"/>
                </a:cubicBezTo>
                <a:cubicBezTo>
                  <a:pt x="28956" y="197879"/>
                  <a:pt x="30861" y="199403"/>
                  <a:pt x="32957" y="200927"/>
                </a:cubicBezTo>
                <a:cubicBezTo>
                  <a:pt x="34671" y="202165"/>
                  <a:pt x="36481" y="203213"/>
                  <a:pt x="38481" y="204261"/>
                </a:cubicBezTo>
                <a:cubicBezTo>
                  <a:pt x="45434" y="207880"/>
                  <a:pt x="53340" y="209785"/>
                  <a:pt x="61246" y="209785"/>
                </a:cubicBezTo>
                <a:cubicBezTo>
                  <a:pt x="69152" y="209785"/>
                  <a:pt x="77057" y="207880"/>
                  <a:pt x="83820" y="204261"/>
                </a:cubicBezTo>
                <a:lnTo>
                  <a:pt x="85344" y="203499"/>
                </a:lnTo>
                <a:cubicBezTo>
                  <a:pt x="86868" y="202641"/>
                  <a:pt x="88202" y="201784"/>
                  <a:pt x="89440" y="200927"/>
                </a:cubicBezTo>
                <a:cubicBezTo>
                  <a:pt x="91535" y="199498"/>
                  <a:pt x="93345" y="197974"/>
                  <a:pt x="94678" y="196641"/>
                </a:cubicBezTo>
                <a:cubicBezTo>
                  <a:pt x="95441" y="195974"/>
                  <a:pt x="96203" y="195307"/>
                  <a:pt x="96965" y="194450"/>
                </a:cubicBezTo>
                <a:cubicBezTo>
                  <a:pt x="107823" y="202165"/>
                  <a:pt x="115824" y="213309"/>
                  <a:pt x="119729" y="226073"/>
                </a:cubicBezTo>
                <a:cubicBezTo>
                  <a:pt x="120777" y="229121"/>
                  <a:pt x="121444" y="232359"/>
                  <a:pt x="121920" y="235598"/>
                </a:cubicBezTo>
                <a:cubicBezTo>
                  <a:pt x="122301" y="238360"/>
                  <a:pt x="122492" y="241218"/>
                  <a:pt x="122492" y="244075"/>
                </a:cubicBezTo>
                <a:cubicBezTo>
                  <a:pt x="122492" y="250362"/>
                  <a:pt x="121539" y="256648"/>
                  <a:pt x="119634" y="262554"/>
                </a:cubicBezTo>
                <a:cubicBezTo>
                  <a:pt x="118015" y="267697"/>
                  <a:pt x="113443" y="271031"/>
                  <a:pt x="108204" y="271031"/>
                </a:cubicBezTo>
                <a:lnTo>
                  <a:pt x="14288" y="271031"/>
                </a:lnTo>
                <a:cubicBezTo>
                  <a:pt x="9049" y="271031"/>
                  <a:pt x="4477" y="267697"/>
                  <a:pt x="2857" y="262649"/>
                </a:cubicBezTo>
                <a:cubicBezTo>
                  <a:pt x="953" y="256648"/>
                  <a:pt x="0" y="250362"/>
                  <a:pt x="0" y="244075"/>
                </a:cubicBezTo>
                <a:cubicBezTo>
                  <a:pt x="0" y="223978"/>
                  <a:pt x="9811" y="205690"/>
                  <a:pt x="25527" y="194450"/>
                </a:cubicBezTo>
                <a:close/>
                <a:moveTo>
                  <a:pt x="221645" y="119965"/>
                </a:moveTo>
                <a:cubicBezTo>
                  <a:pt x="243744" y="119965"/>
                  <a:pt x="261841" y="137967"/>
                  <a:pt x="261841" y="160065"/>
                </a:cubicBezTo>
                <a:lnTo>
                  <a:pt x="261841" y="160256"/>
                </a:lnTo>
                <a:cubicBezTo>
                  <a:pt x="261841" y="166638"/>
                  <a:pt x="260317" y="172638"/>
                  <a:pt x="257555" y="177972"/>
                </a:cubicBezTo>
                <a:cubicBezTo>
                  <a:pt x="257555" y="178068"/>
                  <a:pt x="257459" y="178163"/>
                  <a:pt x="257364" y="178258"/>
                </a:cubicBezTo>
                <a:cubicBezTo>
                  <a:pt x="257269" y="178544"/>
                  <a:pt x="257174" y="178639"/>
                  <a:pt x="257174" y="178734"/>
                </a:cubicBezTo>
                <a:cubicBezTo>
                  <a:pt x="256317" y="180544"/>
                  <a:pt x="255174" y="182259"/>
                  <a:pt x="253935" y="183878"/>
                </a:cubicBezTo>
                <a:cubicBezTo>
                  <a:pt x="252507" y="185878"/>
                  <a:pt x="250792" y="187783"/>
                  <a:pt x="248982" y="189307"/>
                </a:cubicBezTo>
                <a:cubicBezTo>
                  <a:pt x="246601" y="191688"/>
                  <a:pt x="243934" y="193593"/>
                  <a:pt x="241077" y="195213"/>
                </a:cubicBezTo>
                <a:cubicBezTo>
                  <a:pt x="240696" y="195403"/>
                  <a:pt x="240315" y="195594"/>
                  <a:pt x="239934" y="195784"/>
                </a:cubicBezTo>
                <a:cubicBezTo>
                  <a:pt x="234504" y="198642"/>
                  <a:pt x="228218" y="200261"/>
                  <a:pt x="221645" y="200261"/>
                </a:cubicBezTo>
                <a:cubicBezTo>
                  <a:pt x="215073" y="200261"/>
                  <a:pt x="208787" y="198642"/>
                  <a:pt x="203358" y="195784"/>
                </a:cubicBezTo>
                <a:cubicBezTo>
                  <a:pt x="200024" y="194070"/>
                  <a:pt x="196976" y="191974"/>
                  <a:pt x="194309" y="189307"/>
                </a:cubicBezTo>
                <a:cubicBezTo>
                  <a:pt x="186403" y="182163"/>
                  <a:pt x="181450" y="171686"/>
                  <a:pt x="181450" y="160065"/>
                </a:cubicBezTo>
                <a:cubicBezTo>
                  <a:pt x="181450" y="137967"/>
                  <a:pt x="199548" y="119965"/>
                  <a:pt x="221645" y="119965"/>
                </a:cubicBezTo>
                <a:close/>
                <a:moveTo>
                  <a:pt x="61245" y="119965"/>
                </a:moveTo>
                <a:cubicBezTo>
                  <a:pt x="83344" y="119965"/>
                  <a:pt x="101441" y="137967"/>
                  <a:pt x="101441" y="160065"/>
                </a:cubicBezTo>
                <a:lnTo>
                  <a:pt x="101441" y="160256"/>
                </a:lnTo>
                <a:cubicBezTo>
                  <a:pt x="101441" y="166638"/>
                  <a:pt x="99917" y="172638"/>
                  <a:pt x="97155" y="177972"/>
                </a:cubicBezTo>
                <a:cubicBezTo>
                  <a:pt x="97155" y="178068"/>
                  <a:pt x="97059" y="178163"/>
                  <a:pt x="96964" y="178258"/>
                </a:cubicBezTo>
                <a:cubicBezTo>
                  <a:pt x="96869" y="178544"/>
                  <a:pt x="96774" y="178639"/>
                  <a:pt x="96774" y="178734"/>
                </a:cubicBezTo>
                <a:cubicBezTo>
                  <a:pt x="95917" y="180544"/>
                  <a:pt x="94774" y="182259"/>
                  <a:pt x="93535" y="183878"/>
                </a:cubicBezTo>
                <a:cubicBezTo>
                  <a:pt x="92107" y="185878"/>
                  <a:pt x="90392" y="187783"/>
                  <a:pt x="88582" y="189307"/>
                </a:cubicBezTo>
                <a:cubicBezTo>
                  <a:pt x="86201" y="191688"/>
                  <a:pt x="83534" y="193593"/>
                  <a:pt x="80677" y="195213"/>
                </a:cubicBezTo>
                <a:cubicBezTo>
                  <a:pt x="80296" y="195403"/>
                  <a:pt x="79915" y="195594"/>
                  <a:pt x="79534" y="195784"/>
                </a:cubicBezTo>
                <a:cubicBezTo>
                  <a:pt x="74104" y="198642"/>
                  <a:pt x="67818" y="200261"/>
                  <a:pt x="61245" y="200261"/>
                </a:cubicBezTo>
                <a:cubicBezTo>
                  <a:pt x="54673" y="200261"/>
                  <a:pt x="48387" y="198642"/>
                  <a:pt x="42958" y="195784"/>
                </a:cubicBezTo>
                <a:cubicBezTo>
                  <a:pt x="39624" y="194070"/>
                  <a:pt x="36576" y="191974"/>
                  <a:pt x="33909" y="189307"/>
                </a:cubicBezTo>
                <a:cubicBezTo>
                  <a:pt x="26003" y="182163"/>
                  <a:pt x="21050" y="171686"/>
                  <a:pt x="21050" y="160065"/>
                </a:cubicBezTo>
                <a:cubicBezTo>
                  <a:pt x="21050" y="137967"/>
                  <a:pt x="39148" y="119965"/>
                  <a:pt x="61245" y="119965"/>
                </a:cubicBezTo>
                <a:close/>
                <a:moveTo>
                  <a:pt x="164689" y="40738"/>
                </a:moveTo>
                <a:cubicBezTo>
                  <a:pt x="157645" y="40738"/>
                  <a:pt x="151959" y="46425"/>
                  <a:pt x="151959" y="53469"/>
                </a:cubicBezTo>
                <a:cubicBezTo>
                  <a:pt x="151959" y="60470"/>
                  <a:pt x="157645" y="66199"/>
                  <a:pt x="164689" y="66199"/>
                </a:cubicBezTo>
                <a:cubicBezTo>
                  <a:pt x="171734" y="66199"/>
                  <a:pt x="177420" y="60470"/>
                  <a:pt x="177420" y="53469"/>
                </a:cubicBezTo>
                <a:cubicBezTo>
                  <a:pt x="177420" y="46425"/>
                  <a:pt x="171734" y="40738"/>
                  <a:pt x="164689" y="40738"/>
                </a:cubicBezTo>
                <a:close/>
                <a:moveTo>
                  <a:pt x="129341" y="40738"/>
                </a:moveTo>
                <a:cubicBezTo>
                  <a:pt x="122297" y="40738"/>
                  <a:pt x="116610" y="46425"/>
                  <a:pt x="116610" y="53469"/>
                </a:cubicBezTo>
                <a:cubicBezTo>
                  <a:pt x="116610" y="60470"/>
                  <a:pt x="122297" y="66199"/>
                  <a:pt x="129341" y="66199"/>
                </a:cubicBezTo>
                <a:cubicBezTo>
                  <a:pt x="136385" y="66199"/>
                  <a:pt x="142071" y="60470"/>
                  <a:pt x="142071" y="53469"/>
                </a:cubicBezTo>
                <a:cubicBezTo>
                  <a:pt x="142071" y="46425"/>
                  <a:pt x="136385" y="40738"/>
                  <a:pt x="129341" y="40738"/>
                </a:cubicBezTo>
                <a:close/>
                <a:moveTo>
                  <a:pt x="93992" y="40738"/>
                </a:moveTo>
                <a:cubicBezTo>
                  <a:pt x="86948" y="40738"/>
                  <a:pt x="81261" y="46425"/>
                  <a:pt x="81261" y="53469"/>
                </a:cubicBezTo>
                <a:cubicBezTo>
                  <a:pt x="81261" y="60470"/>
                  <a:pt x="86948" y="66199"/>
                  <a:pt x="93992" y="66199"/>
                </a:cubicBezTo>
                <a:cubicBezTo>
                  <a:pt x="101036" y="66199"/>
                  <a:pt x="106723" y="60470"/>
                  <a:pt x="106723" y="53469"/>
                </a:cubicBezTo>
                <a:cubicBezTo>
                  <a:pt x="106723" y="46425"/>
                  <a:pt x="101036" y="40738"/>
                  <a:pt x="93992" y="40738"/>
                </a:cubicBezTo>
                <a:close/>
                <a:moveTo>
                  <a:pt x="69634" y="0"/>
                </a:moveTo>
                <a:lnTo>
                  <a:pt x="189048" y="0"/>
                </a:lnTo>
                <a:cubicBezTo>
                  <a:pt x="198977" y="0"/>
                  <a:pt x="207083" y="8062"/>
                  <a:pt x="207083" y="17993"/>
                </a:cubicBezTo>
                <a:lnTo>
                  <a:pt x="207083" y="88902"/>
                </a:lnTo>
                <a:cubicBezTo>
                  <a:pt x="207083" y="98832"/>
                  <a:pt x="198977" y="106937"/>
                  <a:pt x="189048" y="106937"/>
                </a:cubicBezTo>
                <a:lnTo>
                  <a:pt x="149667" y="106937"/>
                </a:lnTo>
                <a:lnTo>
                  <a:pt x="135451" y="121577"/>
                </a:lnTo>
                <a:cubicBezTo>
                  <a:pt x="133839" y="123233"/>
                  <a:pt x="131632" y="124166"/>
                  <a:pt x="129341" y="124166"/>
                </a:cubicBezTo>
                <a:cubicBezTo>
                  <a:pt x="127049" y="124166"/>
                  <a:pt x="124843" y="123233"/>
                  <a:pt x="123230" y="121577"/>
                </a:cubicBezTo>
                <a:lnTo>
                  <a:pt x="109014" y="106937"/>
                </a:lnTo>
                <a:lnTo>
                  <a:pt x="69634" y="106937"/>
                </a:lnTo>
                <a:cubicBezTo>
                  <a:pt x="59704" y="106937"/>
                  <a:pt x="51599" y="98832"/>
                  <a:pt x="51599" y="88902"/>
                </a:cubicBezTo>
                <a:lnTo>
                  <a:pt x="51599" y="17993"/>
                </a:lnTo>
                <a:cubicBezTo>
                  <a:pt x="51599" y="8062"/>
                  <a:pt x="59704" y="0"/>
                  <a:pt x="6963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cxnSp>
        <p:nvCxnSpPr>
          <p:cNvPr id="55" name="Face to Face: Call Out Line">
            <a:extLst>
              <a:ext uri="{FF2B5EF4-FFF2-40B4-BE49-F238E27FC236}">
                <a16:creationId xmlns:a16="http://schemas.microsoft.com/office/drawing/2014/main" id="{95C78F27-4B23-ADE4-D5B3-1735A6E61AF2}"/>
              </a:ext>
            </a:extLst>
          </p:cNvPr>
          <p:cNvCxnSpPr>
            <a:cxnSpLocks/>
          </p:cNvCxnSpPr>
          <p:nvPr/>
        </p:nvCxnSpPr>
        <p:spPr>
          <a:xfrm flipH="1" flipV="1">
            <a:off x="2020452" y="1831603"/>
            <a:ext cx="756000" cy="7117"/>
          </a:xfrm>
          <a:prstGeom prst="line">
            <a:avLst/>
          </a:prstGeom>
          <a:ln w="6350" cap="rnd">
            <a:solidFill>
              <a:schemeClr val="bg1"/>
            </a:solidFill>
            <a:prstDash val="sysDot"/>
            <a:round/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ace to Face: Data">
            <a:extLst>
              <a:ext uri="{FF2B5EF4-FFF2-40B4-BE49-F238E27FC236}">
                <a16:creationId xmlns:a16="http://schemas.microsoft.com/office/drawing/2014/main" id="{D9704FA3-CF06-80A0-D998-916395839DE9}"/>
              </a:ext>
            </a:extLst>
          </p:cNvPr>
          <p:cNvSpPr txBox="1"/>
          <p:nvPr/>
        </p:nvSpPr>
        <p:spPr>
          <a:xfrm>
            <a:off x="2192536" y="1529820"/>
            <a:ext cx="609141" cy="488201"/>
          </a:xfrm>
          <a:prstGeom prst="rect">
            <a:avLst/>
          </a:prstGeom>
          <a:noFill/>
        </p:spPr>
        <p:txBody>
          <a:bodyPr wrap="none" lIns="0" tIns="36000" rIns="0" bIns="36000" rtlCol="0" anchor="t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</a:rPr>
              <a:t>72%</a:t>
            </a:r>
          </a:p>
          <a:p>
            <a:r>
              <a:rPr lang="en-GB" sz="900" dirty="0">
                <a:solidFill>
                  <a:schemeClr val="bg1"/>
                </a:solidFill>
              </a:rPr>
              <a:t>face-to-face</a:t>
            </a:r>
          </a:p>
        </p:txBody>
      </p:sp>
      <p:cxnSp>
        <p:nvCxnSpPr>
          <p:cNvPr id="53" name="Phone: Call Out Line">
            <a:extLst>
              <a:ext uri="{FF2B5EF4-FFF2-40B4-BE49-F238E27FC236}">
                <a16:creationId xmlns:a16="http://schemas.microsoft.com/office/drawing/2014/main" id="{AE9EB6B8-B19A-D258-91B0-FB4348B05262}"/>
              </a:ext>
            </a:extLst>
          </p:cNvPr>
          <p:cNvCxnSpPr>
            <a:cxnSpLocks/>
          </p:cNvCxnSpPr>
          <p:nvPr/>
        </p:nvCxnSpPr>
        <p:spPr>
          <a:xfrm flipH="1">
            <a:off x="130629" y="1269358"/>
            <a:ext cx="725500" cy="0"/>
          </a:xfrm>
          <a:prstGeom prst="line">
            <a:avLst/>
          </a:prstGeom>
          <a:ln w="6350" cap="rnd">
            <a:solidFill>
              <a:srgbClr val="99C7EB"/>
            </a:solidFill>
            <a:prstDash val="sysDot"/>
            <a:round/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hone: Data">
            <a:extLst>
              <a:ext uri="{FF2B5EF4-FFF2-40B4-BE49-F238E27FC236}">
                <a16:creationId xmlns:a16="http://schemas.microsoft.com/office/drawing/2014/main" id="{8C60B354-097B-FCAC-4332-0F7E6703C546}"/>
              </a:ext>
            </a:extLst>
          </p:cNvPr>
          <p:cNvSpPr txBox="1"/>
          <p:nvPr/>
        </p:nvSpPr>
        <p:spPr>
          <a:xfrm>
            <a:off x="127000" y="948355"/>
            <a:ext cx="461665" cy="626701"/>
          </a:xfrm>
          <a:prstGeom prst="rect">
            <a:avLst/>
          </a:prstGeom>
          <a:noFill/>
        </p:spPr>
        <p:txBody>
          <a:bodyPr wrap="none" lIns="0" tIns="36000" rIns="0" bIns="36000" rtlCol="0" anchor="b">
            <a:spAutoFit/>
          </a:bodyPr>
          <a:lstStyle/>
          <a:p>
            <a:r>
              <a:rPr lang="en-GB" sz="1800" b="1" dirty="0">
                <a:solidFill>
                  <a:srgbClr val="99C7EB"/>
                </a:solidFill>
              </a:rPr>
              <a:t>25%</a:t>
            </a:r>
          </a:p>
          <a:p>
            <a:r>
              <a:rPr lang="en-GB" sz="900" dirty="0">
                <a:solidFill>
                  <a:srgbClr val="99C7EB"/>
                </a:solidFill>
              </a:rPr>
              <a:t>over the</a:t>
            </a:r>
            <a:br>
              <a:rPr lang="en-GB" sz="900" dirty="0">
                <a:solidFill>
                  <a:srgbClr val="99C7EB"/>
                </a:solidFill>
              </a:rPr>
            </a:br>
            <a:r>
              <a:rPr lang="en-GB" sz="900" dirty="0">
                <a:solidFill>
                  <a:srgbClr val="99C7EB"/>
                </a:solidFill>
              </a:rPr>
              <a:t>phone</a:t>
            </a:r>
          </a:p>
        </p:txBody>
      </p:sp>
      <p:sp>
        <p:nvSpPr>
          <p:cNvPr id="52" name="Other: Data">
            <a:extLst>
              <a:ext uri="{FF2B5EF4-FFF2-40B4-BE49-F238E27FC236}">
                <a16:creationId xmlns:a16="http://schemas.microsoft.com/office/drawing/2014/main" id="{06267601-2CAC-10C8-879D-34DCD7FC7180}"/>
              </a:ext>
            </a:extLst>
          </p:cNvPr>
          <p:cNvSpPr txBox="1"/>
          <p:nvPr/>
        </p:nvSpPr>
        <p:spPr>
          <a:xfrm>
            <a:off x="127000" y="1918377"/>
            <a:ext cx="658835" cy="322002"/>
          </a:xfrm>
          <a:prstGeom prst="rect">
            <a:avLst/>
          </a:prstGeom>
          <a:noFill/>
        </p:spPr>
        <p:txBody>
          <a:bodyPr wrap="none" lIns="0" tIns="36000" rIns="0" bIns="3600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800" b="1" dirty="0">
                <a:solidFill>
                  <a:srgbClr val="DDE1E4"/>
                </a:solidFill>
              </a:rPr>
              <a:t>3%</a:t>
            </a:r>
            <a:r>
              <a:rPr lang="en-GB" sz="1000" b="1" dirty="0">
                <a:solidFill>
                  <a:srgbClr val="DDE1E4"/>
                </a:solidFill>
              </a:rPr>
              <a:t> </a:t>
            </a:r>
            <a:r>
              <a:rPr lang="en-GB" sz="1000" dirty="0">
                <a:solidFill>
                  <a:srgbClr val="DDE1E4"/>
                </a:solidFill>
              </a:rPr>
              <a:t>other</a:t>
            </a:r>
          </a:p>
        </p:txBody>
      </p:sp>
      <p:sp>
        <p:nvSpPr>
          <p:cNvPr id="2" name="Data 01">
            <a:extLst>
              <a:ext uri="{FF2B5EF4-FFF2-40B4-BE49-F238E27FC236}">
                <a16:creationId xmlns:a16="http://schemas.microsoft.com/office/drawing/2014/main" id="{58045D9D-DB8C-B781-7953-AE58EDFEF7D8}"/>
              </a:ext>
            </a:extLst>
          </p:cNvPr>
          <p:cNvSpPr txBox="1"/>
          <p:nvPr/>
        </p:nvSpPr>
        <p:spPr>
          <a:xfrm>
            <a:off x="127000" y="1599508"/>
            <a:ext cx="504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srgbClr val="99C7E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29% in 2024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7F27F7F-FE1C-74E3-DD48-AA33C22727F8}"/>
              </a:ext>
            </a:extLst>
          </p:cNvPr>
          <p:cNvCxnSpPr>
            <a:cxnSpLocks/>
          </p:cNvCxnSpPr>
          <p:nvPr/>
        </p:nvCxnSpPr>
        <p:spPr>
          <a:xfrm>
            <a:off x="127000" y="1577676"/>
            <a:ext cx="504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B0C5E7-92AB-324B-D310-8BEAF3E93F26}"/>
              </a:ext>
            </a:extLst>
          </p:cNvPr>
          <p:cNvCxnSpPr>
            <a:cxnSpLocks/>
          </p:cNvCxnSpPr>
          <p:nvPr/>
        </p:nvCxnSpPr>
        <p:spPr>
          <a:xfrm>
            <a:off x="127000" y="1713444"/>
            <a:ext cx="504000" cy="0"/>
          </a:xfrm>
          <a:prstGeom prst="line">
            <a:avLst/>
          </a:prstGeom>
          <a:ln w="12700" cap="rnd">
            <a:solidFill>
              <a:srgbClr val="99C7EB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a 01">
            <a:extLst>
              <a:ext uri="{FF2B5EF4-FFF2-40B4-BE49-F238E27FC236}">
                <a16:creationId xmlns:a16="http://schemas.microsoft.com/office/drawing/2014/main" id="{1D28C371-EAE0-FE80-76B0-6E932ED1AEA4}"/>
              </a:ext>
            </a:extLst>
          </p:cNvPr>
          <p:cNvSpPr txBox="1"/>
          <p:nvPr/>
        </p:nvSpPr>
        <p:spPr>
          <a:xfrm>
            <a:off x="2173420" y="2036188"/>
            <a:ext cx="557564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69% in 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99D098-E9EE-45F4-2F05-2FF969864D64}"/>
              </a:ext>
            </a:extLst>
          </p:cNvPr>
          <p:cNvCxnSpPr>
            <a:cxnSpLocks/>
          </p:cNvCxnSpPr>
          <p:nvPr/>
        </p:nvCxnSpPr>
        <p:spPr>
          <a:xfrm>
            <a:off x="2199545" y="2014356"/>
            <a:ext cx="531439" cy="0"/>
          </a:xfrm>
          <a:prstGeom prst="line">
            <a:avLst/>
          </a:prstGeom>
          <a:ln w="127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A2BAA9-2509-B959-E046-DFA1F86844CA}"/>
              </a:ext>
            </a:extLst>
          </p:cNvPr>
          <p:cNvCxnSpPr>
            <a:cxnSpLocks/>
          </p:cNvCxnSpPr>
          <p:nvPr/>
        </p:nvCxnSpPr>
        <p:spPr>
          <a:xfrm>
            <a:off x="2199545" y="2150124"/>
            <a:ext cx="531439" cy="0"/>
          </a:xfrm>
          <a:prstGeom prst="line">
            <a:avLst/>
          </a:prstGeom>
          <a:ln w="127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a 01">
            <a:extLst>
              <a:ext uri="{FF2B5EF4-FFF2-40B4-BE49-F238E27FC236}">
                <a16:creationId xmlns:a16="http://schemas.microsoft.com/office/drawing/2014/main" id="{EE0054D3-6B75-2792-597C-E0B75CD856FB}"/>
              </a:ext>
            </a:extLst>
          </p:cNvPr>
          <p:cNvSpPr txBox="1"/>
          <p:nvPr/>
        </p:nvSpPr>
        <p:spPr>
          <a:xfrm>
            <a:off x="127000" y="2230198"/>
            <a:ext cx="468000" cy="969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70335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06450" algn="l"/>
              </a:tabLst>
              <a:defRPr/>
            </a:pPr>
            <a:r>
              <a:rPr kumimoji="0" lang="en-GB" sz="700" i="0" u="none" strike="noStrike" kern="1200" cap="none" spc="0" normalizeH="0" baseline="0" noProof="0" dirty="0">
                <a:ln>
                  <a:noFill/>
                </a:ln>
                <a:solidFill>
                  <a:srgbClr val="DDE1E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2% in 2024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A08886-FEFA-3C53-C63D-0898950CC261}"/>
              </a:ext>
            </a:extLst>
          </p:cNvPr>
          <p:cNvCxnSpPr>
            <a:cxnSpLocks/>
          </p:cNvCxnSpPr>
          <p:nvPr/>
        </p:nvCxnSpPr>
        <p:spPr>
          <a:xfrm>
            <a:off x="127000" y="2208366"/>
            <a:ext cx="468000" cy="0"/>
          </a:xfrm>
          <a:prstGeom prst="line">
            <a:avLst/>
          </a:prstGeom>
          <a:ln w="12700" cap="rnd">
            <a:solidFill>
              <a:srgbClr val="DDE1E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50C0F88-0C6B-A77E-B444-E9E6F7B560F4}"/>
              </a:ext>
            </a:extLst>
          </p:cNvPr>
          <p:cNvCxnSpPr>
            <a:cxnSpLocks/>
          </p:cNvCxnSpPr>
          <p:nvPr/>
        </p:nvCxnSpPr>
        <p:spPr>
          <a:xfrm>
            <a:off x="127000" y="2344134"/>
            <a:ext cx="468000" cy="0"/>
          </a:xfrm>
          <a:prstGeom prst="line">
            <a:avLst/>
          </a:prstGeom>
          <a:ln w="12700" cap="rnd">
            <a:solidFill>
              <a:srgbClr val="DDE1E4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hone: Call Out Line">
            <a:extLst>
              <a:ext uri="{FF2B5EF4-FFF2-40B4-BE49-F238E27FC236}">
                <a16:creationId xmlns:a16="http://schemas.microsoft.com/office/drawing/2014/main" id="{25FDD434-A5D2-BE7B-166C-DA5A937FFD5D}"/>
              </a:ext>
            </a:extLst>
          </p:cNvPr>
          <p:cNvCxnSpPr>
            <a:cxnSpLocks/>
          </p:cNvCxnSpPr>
          <p:nvPr/>
        </p:nvCxnSpPr>
        <p:spPr>
          <a:xfrm flipH="1">
            <a:off x="490194" y="1794235"/>
            <a:ext cx="216816" cy="226243"/>
          </a:xfrm>
          <a:prstGeom prst="line">
            <a:avLst/>
          </a:prstGeom>
          <a:ln w="6350" cap="rnd">
            <a:solidFill>
              <a:srgbClr val="DDE1E4"/>
            </a:solidFill>
            <a:prstDash val="sysDot"/>
            <a:round/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030086"/>
      </p:ext>
    </p:extLst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NHS Theme">
  <a:themeElements>
    <a:clrScheme name="_ipsos_2022">
      <a:dk1>
        <a:sysClr val="windowText" lastClr="000000"/>
      </a:dk1>
      <a:lt1>
        <a:sysClr val="window" lastClr="FFFFFF"/>
      </a:lt1>
      <a:dk2>
        <a:srgbClr val="419FA0"/>
      </a:dk2>
      <a:lt2>
        <a:srgbClr val="2F469C"/>
      </a:lt2>
      <a:accent1>
        <a:srgbClr val="002554"/>
      </a:accent1>
      <a:accent2>
        <a:srgbClr val="F1BE48"/>
      </a:accent2>
      <a:accent3>
        <a:srgbClr val="E87722"/>
      </a:accent3>
      <a:accent4>
        <a:srgbClr val="84329B"/>
      </a:accent4>
      <a:accent5>
        <a:srgbClr val="F14354"/>
      </a:accent5>
      <a:accent6>
        <a:srgbClr val="5FBD83"/>
      </a:accent6>
      <a:hlink>
        <a:srgbClr val="0563C1"/>
      </a:hlink>
      <a:folHlink>
        <a:srgbClr val="954F72"/>
      </a:folHlink>
    </a:clrScheme>
    <a:fontScheme name="ipsos_fonts_2022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8E8E8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ct val="110000"/>
          </a:lnSpc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10000"/>
          </a:lnSpc>
          <a:spcBef>
            <a:spcPts val="400"/>
          </a:spcBef>
          <a:spcAft>
            <a:spcPts val="400"/>
          </a:spcAft>
          <a:defRPr sz="1400" dirty="0" smtClean="0"/>
        </a:defPPr>
      </a:lstStyle>
    </a:txDef>
  </a:objectDefaults>
  <a:extraClrSchemeLst/>
  <a:custClrLst>
    <a:custClr name="Headline Level 1">
      <a:srgbClr val="231F20"/>
    </a:custClr>
    <a:custClr name="Headline Level 2">
      <a:srgbClr val="425563"/>
    </a:custClr>
    <a:custClr name="NHS Light Grey">
      <a:srgbClr val="E8EDEE"/>
    </a:custClr>
    <a:custClr name="NHS Blue">
      <a:srgbClr val="005EB8"/>
    </a:custClr>
    <a:custClr name="NHS Aqua Blue">
      <a:srgbClr val="00A9CE"/>
    </a:custClr>
    <a:custClr name="NHS Bright Blue">
      <a:srgbClr val="0072CE"/>
    </a:custClr>
    <a:custClr name="NHS Aqua Green">
      <a:srgbClr val="00A499"/>
    </a:custClr>
    <a:custClr name="Light Grey (Chart)">
      <a:srgbClr val="DDE1E4"/>
    </a:custClr>
    <a:custClr name="NHS Dark Blue (Chart)">
      <a:srgbClr val="003087"/>
    </a:custClr>
    <a:custClr name="NHS Blue Tint (Chart)">
      <a:srgbClr val="99C7EB"/>
    </a:custClr>
    <a:custClr name="NHS Dark Grey (Chart)">
      <a:srgbClr val="919EA8"/>
    </a:custClr>
    <a:custClr name="NHS Light Blue (NHS Blues)">
      <a:srgbClr val="41B6E6"/>
    </a:custClr>
    <a:custClr name="NHS Mid Grey (Neutrals)">
      <a:srgbClr val="768692"/>
    </a:custClr>
    <a:custClr name="NHS Pale Grey (Neutrals)">
      <a:srgbClr val="E8EDEE"/>
    </a:custClr>
    <a:custClr name="White (Neutrals)">
      <a:srgbClr val="FFFFFF"/>
    </a:custClr>
    <a:custClr name="NHS Dark Green (Support Greens)">
      <a:srgbClr val="006747"/>
    </a:custClr>
    <a:custClr name="NHS Green (Support Greens)">
      <a:srgbClr val="009639"/>
    </a:custClr>
    <a:custClr name="NHS Light Green (Support Greens)">
      <a:srgbClr val="78BE20"/>
    </a:custClr>
    <a:custClr name="NHS Purple (Highlights)">
      <a:srgbClr val="330072"/>
    </a:custClr>
    <a:custClr name="Dark Pink (Highlights)">
      <a:srgbClr val="7C2855"/>
    </a:custClr>
    <a:custClr name="NHS Pink (Highlights)">
      <a:srgbClr val="AE2573"/>
    </a:custClr>
    <a:custClr name="NHS Dark Red (Highlights)">
      <a:srgbClr val="8A1538"/>
    </a:custClr>
    <a:custClr name="Emergency Services Red (Highlights)">
      <a:srgbClr val="DA291C"/>
    </a:custClr>
    <a:custClr name="NHS Orange (Highlights)">
      <a:srgbClr val="ED8B00"/>
    </a:custClr>
    <a:custClr name="NHS Warm Yellow (Highlights)">
      <a:srgbClr val="FFB81C"/>
    </a:custClr>
    <a:custClr name="NHS Yellow (Highlights)">
      <a:srgbClr val="FAE100"/>
    </a:custClr>
  </a:custClrLst>
  <a:extLst>
    <a:ext uri="{05A4C25C-085E-4340-85A3-A5531E510DB2}">
      <thm15:themeFamily xmlns:thm15="http://schemas.microsoft.com/office/thememl/2012/main" name="NHS Theme" id="{95FEC793-B118-4A13-8F25-A5CFAB8D0949}" vid="{1F4B66FA-0774-474F-9455-133AA0CCA17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_ip_UnifiedCompliancePolicyProperties xmlns="http://schemas.microsoft.com/sharepoint/v3" xsi:nil="true"/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110CAF13-F888-476B-A319-8665BD66F5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DC30AA-E082-4E9E-B5C8-8130A03236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ED30D9-379B-4437-BD66-73D1467A662F}">
  <ds:schemaRefs>
    <ds:schemaRef ds:uri="http://schemas.microsoft.com/office/2006/metadata/properties"/>
    <ds:schemaRef ds:uri="http://www.w3.org/XML/1998/namespace"/>
    <ds:schemaRef ds:uri="8fb53b4f-1204-4cd9-8a55-a9d7af4fbf3e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cccaf3ac-2de9-44d4-aa31-54302fceb5f7"/>
    <ds:schemaRef ds:uri="9d2b163f-2795-4980-a00f-d619f53f7de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8912</TotalTime>
  <Words>1778</Words>
  <Application>Microsoft Office PowerPoint</Application>
  <PresentationFormat>Custom</PresentationFormat>
  <Paragraphs>198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HelveticaNeueLT Std Lt Cn</vt:lpstr>
      <vt:lpstr>Segoe UI</vt:lpstr>
      <vt:lpstr>NHS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GPPS_2025_National_infographic_PUBLIC</dc:title>
  <dc:creator>Sarah Parsons</dc:creator>
  <cp:lastModifiedBy>Sarah Parsons</cp:lastModifiedBy>
  <cp:revision>1</cp:revision>
  <dcterms:modified xsi:type="dcterms:W3CDTF">2026-07-14T13:14:11Z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</Properties>
</file>